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sldIdLst>
    <p:sldId id="256" r:id="rId2"/>
    <p:sldId id="259" r:id="rId3"/>
    <p:sldId id="289" r:id="rId4"/>
    <p:sldId id="262" r:id="rId5"/>
    <p:sldId id="273" r:id="rId6"/>
    <p:sldId id="258" r:id="rId7"/>
    <p:sldId id="284" r:id="rId8"/>
    <p:sldId id="274" r:id="rId9"/>
    <p:sldId id="292" r:id="rId10"/>
    <p:sldId id="276" r:id="rId11"/>
    <p:sldId id="285" r:id="rId12"/>
    <p:sldId id="288" r:id="rId13"/>
    <p:sldId id="286" r:id="rId14"/>
    <p:sldId id="290" r:id="rId15"/>
    <p:sldId id="291" r:id="rId16"/>
    <p:sldId id="278" r:id="rId17"/>
    <p:sldId id="287" r:id="rId18"/>
    <p:sldId id="279" r:id="rId19"/>
    <p:sldId id="280" r:id="rId20"/>
    <p:sldId id="270" r:id="rId2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82E92A-19A8-4DD5-ABE2-D75D4A96D5CE}" type="datetimeFigureOut">
              <a:rPr lang="hu-HU" smtClean="0"/>
              <a:pPr/>
              <a:t>2012.03.08.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4D1F4-2169-49A3-8C04-BC79BB61923C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4D1F4-2169-49A3-8C04-BC79BB61923C}" type="slidenum">
              <a:rPr lang="hu-HU" smtClean="0"/>
              <a:pPr/>
              <a:t>1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églalap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Cím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5" name="Alcím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1" name="Dátum hely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C12F1B7-D5E7-4B26-B023-94E4310EFE42}" type="datetimeFigureOut">
              <a:rPr lang="hu-HU" smtClean="0"/>
              <a:pPr/>
              <a:t>2012.03.08.</a:t>
            </a:fld>
            <a:endParaRPr lang="hu-HU"/>
          </a:p>
        </p:txBody>
      </p:sp>
      <p:sp>
        <p:nvSpPr>
          <p:cNvPr id="18" name="Élőláb hely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9D22F22-8F14-4203-947F-A9C7AC5563F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12F1B7-D5E7-4B26-B023-94E4310EFE42}" type="datetimeFigureOut">
              <a:rPr lang="hu-HU" smtClean="0"/>
              <a:pPr/>
              <a:t>2012.03.08.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22F22-8F14-4203-947F-A9C7AC5563F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C12F1B7-D5E7-4B26-B023-94E4310EFE42}" type="datetimeFigureOut">
              <a:rPr lang="hu-HU" smtClean="0"/>
              <a:pPr/>
              <a:t>2012.03.08.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9D22F22-8F14-4203-947F-A9C7AC5563F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12F1B7-D5E7-4B26-B023-94E4310EFE42}" type="datetimeFigureOut">
              <a:rPr lang="hu-HU" smtClean="0"/>
              <a:pPr/>
              <a:t>2012.03.08.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22F22-8F14-4203-947F-A9C7AC5563F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C12F1B7-D5E7-4B26-B023-94E4310EFE42}" type="datetimeFigureOut">
              <a:rPr lang="hu-HU" smtClean="0"/>
              <a:pPr/>
              <a:t>2012.03.08.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9D22F22-8F14-4203-947F-A9C7AC5563F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12F1B7-D5E7-4B26-B023-94E4310EFE42}" type="datetimeFigureOut">
              <a:rPr lang="hu-HU" smtClean="0"/>
              <a:pPr/>
              <a:t>2012.03.08.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22F22-8F14-4203-947F-A9C7AC5563F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12F1B7-D5E7-4B26-B023-94E4310EFE42}" type="datetimeFigureOut">
              <a:rPr lang="hu-HU" smtClean="0"/>
              <a:pPr/>
              <a:t>2012.03.08.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22F22-8F14-4203-947F-A9C7AC5563F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12F1B7-D5E7-4B26-B023-94E4310EFE42}" type="datetimeFigureOut">
              <a:rPr lang="hu-HU" smtClean="0"/>
              <a:pPr/>
              <a:t>2012.03.08.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22F22-8F14-4203-947F-A9C7AC5563F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C12F1B7-D5E7-4B26-B023-94E4310EFE42}" type="datetimeFigureOut">
              <a:rPr lang="hu-HU" smtClean="0"/>
              <a:pPr/>
              <a:t>2012.03.08.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22F22-8F14-4203-947F-A9C7AC5563F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12F1B7-D5E7-4B26-B023-94E4310EFE42}" type="datetimeFigureOut">
              <a:rPr lang="hu-HU" smtClean="0"/>
              <a:pPr/>
              <a:t>2012.03.08.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22F22-8F14-4203-947F-A9C7AC5563F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églalap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12F1B7-D5E7-4B26-B023-94E4310EFE42}" type="datetimeFigureOut">
              <a:rPr lang="hu-HU" smtClean="0"/>
              <a:pPr/>
              <a:t>2012.03.08.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22F22-8F14-4203-947F-A9C7AC5563F5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0" name="Kép helye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églalap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Cím hely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1" name="Szöveg hely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27" name="Dátum hely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C12F1B7-D5E7-4B26-B023-94E4310EFE42}" type="datetimeFigureOut">
              <a:rPr lang="hu-HU" smtClean="0"/>
              <a:pPr/>
              <a:t>2012.03.08.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16" name="Dia számának hely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9D22F22-8F14-4203-947F-A9C7AC5563F5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koszsz.hu/" TargetMode="External"/><Relationship Id="rId2" Type="http://schemas.openxmlformats.org/officeDocument/2006/relationships/hyperlink" Target="mailto:koszsz.szovetkezet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2339752" y="1412776"/>
            <a:ext cx="4679528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smtClean="0"/>
              <a:t>Közösségi Szociális Szövetkezet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0" y="5105400"/>
            <a:ext cx="4679528" cy="1752600"/>
          </a:xfrm>
        </p:spPr>
        <p:txBody>
          <a:bodyPr>
            <a:normAutofit/>
          </a:bodyPr>
          <a:lstStyle/>
          <a:p>
            <a:pPr algn="ctr"/>
            <a:endParaRPr lang="hu-HU" b="1" dirty="0" smtClean="0"/>
          </a:p>
          <a:p>
            <a:pPr algn="ctr"/>
            <a:r>
              <a:rPr lang="hu-HU" sz="2800" b="1" dirty="0" smtClean="0"/>
              <a:t>Közösségben újra hasznos</a:t>
            </a:r>
            <a:r>
              <a:rPr lang="hu-HU" sz="2800" dirty="0" smtClean="0"/>
              <a:t>!</a:t>
            </a:r>
          </a:p>
          <a:p>
            <a:pPr algn="ctr"/>
            <a:r>
              <a:rPr lang="hu-HU" sz="2800" b="1" dirty="0" smtClean="0"/>
              <a:t>TÁMOP 2.4.3</a:t>
            </a:r>
          </a:p>
          <a:p>
            <a:pPr algn="ctr"/>
            <a:endParaRPr lang="hu-HU" sz="2800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0392" y="620688"/>
            <a:ext cx="827584" cy="84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Munka-tár céhegység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529408"/>
            <a:ext cx="8229600" cy="5328592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hu-HU" sz="2400" dirty="0" smtClean="0"/>
          </a:p>
          <a:p>
            <a:pPr lvl="0">
              <a:buNone/>
            </a:pPr>
            <a:endParaRPr lang="hu-HU" sz="2400" dirty="0" smtClean="0"/>
          </a:p>
          <a:p>
            <a:pPr lvl="0">
              <a:buNone/>
            </a:pPr>
            <a:r>
              <a:rPr lang="hu-HU" sz="2400" dirty="0" smtClean="0"/>
              <a:t>Háromszorosan is a munkalehetőségek bővítését tűzte ki céljául</a:t>
            </a:r>
          </a:p>
          <a:p>
            <a:pPr lvl="1">
              <a:buFont typeface="Wingdings" pitchFamily="2" charset="2"/>
              <a:buChar char="Ø"/>
            </a:pPr>
            <a:r>
              <a:rPr lang="hu-HU" sz="2400" dirty="0" smtClean="0"/>
              <a:t>munkalehetőséget biztosítunk tagjainknak</a:t>
            </a:r>
          </a:p>
          <a:p>
            <a:pPr lvl="1">
              <a:buFont typeface="Wingdings" pitchFamily="2" charset="2"/>
              <a:buChar char="Ø"/>
            </a:pPr>
            <a:r>
              <a:rPr lang="hu-HU" sz="2400" dirty="0" smtClean="0"/>
              <a:t>munkalehetőséget keresünk további munkavállalóknak, és segítjük elhelyezkedésüket</a:t>
            </a:r>
          </a:p>
          <a:p>
            <a:pPr lvl="1">
              <a:buFont typeface="Wingdings" pitchFamily="2" charset="2"/>
              <a:buChar char="Ø"/>
            </a:pPr>
            <a:r>
              <a:rPr lang="hu-HU" sz="2400" dirty="0" smtClean="0"/>
              <a:t>szolgáltatásainkat úgy alakítjuk, hogy azok további embereket segíthessenek visszajutni a munkaerőpiacra.</a:t>
            </a:r>
          </a:p>
          <a:p>
            <a:pPr>
              <a:buNone/>
            </a:pPr>
            <a:endParaRPr lang="hu-HU" sz="4400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0"/>
            <a:ext cx="827584" cy="84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Munka-tár céhegység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328592"/>
          </a:xfrm>
        </p:spPr>
        <p:txBody>
          <a:bodyPr>
            <a:normAutofit/>
          </a:bodyPr>
          <a:lstStyle/>
          <a:p>
            <a:pPr>
              <a:buNone/>
            </a:pPr>
            <a:endParaRPr lang="hu-HU" sz="1800" dirty="0" smtClean="0"/>
          </a:p>
          <a:p>
            <a:pPr>
              <a:buNone/>
            </a:pPr>
            <a:r>
              <a:rPr lang="hu-HU" sz="1800" b="1" dirty="0" smtClean="0"/>
              <a:t>Komplex szolgáltatás: </a:t>
            </a:r>
          </a:p>
          <a:p>
            <a:pPr lvl="0"/>
            <a:r>
              <a:rPr lang="hu-HU" sz="1800" dirty="0" smtClean="0"/>
              <a:t>hátrányos helyzetű, tartós munkanélküliek munkavállalásának segítése </a:t>
            </a:r>
          </a:p>
          <a:p>
            <a:pPr lvl="0"/>
            <a:r>
              <a:rPr lang="hu-HU" sz="1800" dirty="0" smtClean="0"/>
              <a:t>olyan munkavállalók segítése, akik valamilyen akadály miatt nem képesek munkát vállalni</a:t>
            </a:r>
          </a:p>
          <a:p>
            <a:pPr lvl="0"/>
            <a:r>
              <a:rPr lang="hu-HU" sz="1800" dirty="0" smtClean="0"/>
              <a:t>Egyéb, a dolgozó emberek (elsősorban az anyák) munkavállalását megkönnyítő szolgáltatások nyújtása (gyerekkísérés, bevásárlás, korrepetálás, stb.)</a:t>
            </a:r>
          </a:p>
          <a:p>
            <a:r>
              <a:rPr lang="hu-HU" sz="1800" dirty="0" smtClean="0"/>
              <a:t>háztartási, ház körüli munkákra keres és közvetít olyan embereket, akik szívesen végeznének ilyen munkát, de hátrányos helyzetük miatt nincs meg irányukba a kellő bizalom, a kapcsolati tőkéjük sem elég ahhoz, hogy bejuthassanak erre a piacra.</a:t>
            </a:r>
          </a:p>
          <a:p>
            <a:pPr lvl="0"/>
            <a:r>
              <a:rPr lang="hu-HU" sz="1800" dirty="0" smtClean="0"/>
              <a:t>Közvetítés a fenti munkák piacán</a:t>
            </a:r>
          </a:p>
          <a:p>
            <a:pPr lvl="0"/>
            <a:r>
              <a:rPr lang="hu-HU" sz="1800" dirty="0" smtClean="0"/>
              <a:t>A munkavállaló legális munkához jut. Így szolgáltatásunk lebontja a munkavállalás esetleges akadályait!</a:t>
            </a:r>
          </a:p>
          <a:p>
            <a:pPr>
              <a:buNone/>
            </a:pPr>
            <a:endParaRPr lang="hu-HU" sz="4400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0"/>
            <a:ext cx="827584" cy="84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Munkatár takarítóbrigád</a:t>
            </a:r>
            <a:endParaRPr lang="hu-HU" dirty="0"/>
          </a:p>
        </p:txBody>
      </p:sp>
      <p:pic>
        <p:nvPicPr>
          <p:cNvPr id="4097" name="Picture 1" descr="C:\Users\admin\Desktop\IMG_065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276872"/>
            <a:ext cx="3408000" cy="2556000"/>
          </a:xfrm>
          <a:prstGeom prst="rect">
            <a:avLst/>
          </a:prstGeom>
          <a:noFill/>
        </p:spPr>
      </p:pic>
      <p:pic>
        <p:nvPicPr>
          <p:cNvPr id="4098" name="Picture 2" descr="C:\Users\admin\Desktop\IMG_062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2420888"/>
            <a:ext cx="3048000" cy="2286000"/>
          </a:xfrm>
          <a:prstGeom prst="rect">
            <a:avLst/>
          </a:prstGeom>
          <a:noFill/>
        </p:spPr>
      </p:pic>
      <p:sp>
        <p:nvSpPr>
          <p:cNvPr id="6" name="Téglalap 5"/>
          <p:cNvSpPr/>
          <p:nvPr/>
        </p:nvSpPr>
        <p:spPr>
          <a:xfrm>
            <a:off x="755576" y="5589240"/>
            <a:ext cx="51845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http://hamupipokekommando.blogspot.com/</a:t>
            </a:r>
            <a:endParaRPr lang="hu-H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Adománybolt céhegység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72000"/>
          </a:xfrm>
        </p:spPr>
        <p:txBody>
          <a:bodyPr>
            <a:normAutofit fontScale="85000" lnSpcReduction="20000"/>
          </a:bodyPr>
          <a:lstStyle/>
          <a:p>
            <a:r>
              <a:rPr lang="hu-HU" sz="3200" dirty="0" smtClean="0"/>
              <a:t>Brit Charity shopok mintájára </a:t>
            </a:r>
          </a:p>
          <a:p>
            <a:pPr>
              <a:buNone/>
            </a:pPr>
            <a:endParaRPr lang="hu-HU" sz="3200" dirty="0" smtClean="0"/>
          </a:p>
          <a:p>
            <a:pPr>
              <a:buNone/>
            </a:pPr>
            <a:r>
              <a:rPr lang="hu-HU" sz="3200" dirty="0" smtClean="0"/>
              <a:t>Termékek: adományok</a:t>
            </a:r>
          </a:p>
          <a:p>
            <a:pPr lvl="0"/>
            <a:r>
              <a:rPr lang="hu-HU" sz="3200" dirty="0" smtClean="0"/>
              <a:t>Jó állapotú, piacképes tárgyak használtcikként történő értékesítése</a:t>
            </a:r>
          </a:p>
          <a:p>
            <a:pPr lvl="0">
              <a:buNone/>
            </a:pPr>
            <a:endParaRPr lang="hu-HU" sz="3200" dirty="0" smtClean="0"/>
          </a:p>
          <a:p>
            <a:pPr lvl="0">
              <a:buNone/>
            </a:pPr>
            <a:r>
              <a:rPr lang="hu-HU" sz="3200" b="1" dirty="0" smtClean="0"/>
              <a:t>Tervek:</a:t>
            </a:r>
          </a:p>
          <a:p>
            <a:pPr lvl="0">
              <a:buNone/>
            </a:pPr>
            <a:r>
              <a:rPr lang="hu-HU" sz="3200" dirty="0" smtClean="0"/>
              <a:t>Gazdaságosan megjavítható tárgyak saját üzemben történő megjavítása (többi céhegység segítségével) és ezt követően értékesítése.</a:t>
            </a:r>
          </a:p>
          <a:p>
            <a:pPr>
              <a:buNone/>
            </a:pPr>
            <a:r>
              <a:rPr lang="hu-HU" sz="3200" dirty="0" smtClean="0"/>
              <a:t>Országos adománybolt hálózat kialakítása</a:t>
            </a:r>
          </a:p>
          <a:p>
            <a:pPr lvl="0"/>
            <a:endParaRPr lang="hu-HU" sz="3200" dirty="0"/>
          </a:p>
        </p:txBody>
      </p:sp>
      <p:pic>
        <p:nvPicPr>
          <p:cNvPr id="1026" name="Picture 2" descr="C:\Users\admin\Desktop\174670_231771213572154_421957740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2422" y="0"/>
            <a:ext cx="2131578" cy="9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Adománybolt </a:t>
            </a:r>
            <a:endParaRPr lang="hu-HU" dirty="0"/>
          </a:p>
        </p:txBody>
      </p:sp>
      <p:pic>
        <p:nvPicPr>
          <p:cNvPr id="2050" name="Picture 2" descr="C:\Users\admin\Desktop\174670_231771213572154_421957740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00" y="0"/>
            <a:ext cx="1714500" cy="723900"/>
          </a:xfrm>
          <a:prstGeom prst="rect">
            <a:avLst/>
          </a:prstGeom>
          <a:noFill/>
        </p:spPr>
      </p:pic>
      <p:pic>
        <p:nvPicPr>
          <p:cNvPr id="2051" name="Picture 3" descr="C:\Users\admin\Desktop\Adomanybolt2_330x330.pn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628800"/>
            <a:ext cx="4026274" cy="2916000"/>
          </a:xfrm>
          <a:prstGeom prst="rect">
            <a:avLst/>
          </a:prstGeom>
          <a:noFill/>
        </p:spPr>
      </p:pic>
      <p:pic>
        <p:nvPicPr>
          <p:cNvPr id="2053" name="Picture 5" descr="http://adomanybolt.koszsz.hu/sites/default/files/pictures/tabla_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6" y="1628800"/>
            <a:ext cx="4751996" cy="2268000"/>
          </a:xfrm>
          <a:prstGeom prst="rect">
            <a:avLst/>
          </a:prstGeom>
          <a:noFill/>
        </p:spPr>
      </p:pic>
      <p:pic>
        <p:nvPicPr>
          <p:cNvPr id="2055" name="Picture 7" descr="https://encrypted-tbn2.google.com/images?q=tbn:ANd9GcSnOggYQoHIm5rBon-5s2TET_tzy9U-1DAfCXWNGK51fJJMx3S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571999"/>
            <a:ext cx="2000250" cy="2286001"/>
          </a:xfrm>
          <a:prstGeom prst="rect">
            <a:avLst/>
          </a:prstGeom>
          <a:noFill/>
        </p:spPr>
      </p:pic>
      <p:pic>
        <p:nvPicPr>
          <p:cNvPr id="2056" name="Picture 8" descr="C:\Users\admin\Desktop\418300_235663163182959_231771213572154_511734_1405200086_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17600" y="4086000"/>
            <a:ext cx="3826400" cy="2772000"/>
          </a:xfrm>
          <a:prstGeom prst="rect">
            <a:avLst/>
          </a:prstGeom>
          <a:noFill/>
        </p:spPr>
      </p:pic>
      <p:pic>
        <p:nvPicPr>
          <p:cNvPr id="2057" name="Picture 9" descr="C:\Users\admin\Desktop\400257_238029332946342_231771213572154_517490_694353707_n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75856" y="3222000"/>
            <a:ext cx="2400013" cy="363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Adománybolt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Ruhák, kiegészítők</a:t>
            </a:r>
          </a:p>
          <a:p>
            <a:r>
              <a:rPr lang="hu-HU" dirty="0" smtClean="0"/>
              <a:t>Könyvek</a:t>
            </a:r>
          </a:p>
          <a:p>
            <a:r>
              <a:rPr lang="hu-HU" dirty="0" smtClean="0"/>
              <a:t>Dísztárgyak</a:t>
            </a:r>
          </a:p>
          <a:p>
            <a:r>
              <a:rPr lang="hu-HU" dirty="0" smtClean="0"/>
              <a:t>konyhai eszközök</a:t>
            </a:r>
          </a:p>
          <a:p>
            <a:r>
              <a:rPr lang="hu-HU" dirty="0" smtClean="0"/>
              <a:t>játékok, sportszerek</a:t>
            </a:r>
          </a:p>
          <a:p>
            <a:r>
              <a:rPr lang="hu-HU" dirty="0" smtClean="0"/>
              <a:t>Egyéb használt cikkek</a:t>
            </a:r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Cím: Alkotás utca 39 </a:t>
            </a:r>
            <a:endParaRPr lang="hu-HU" dirty="0"/>
          </a:p>
        </p:txBody>
      </p:sp>
      <p:pic>
        <p:nvPicPr>
          <p:cNvPr id="4" name="Picture 2" descr="C:\Users\admin\Desktop\174670_231771213572154_421957740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00" y="0"/>
            <a:ext cx="1714500" cy="723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Tapasztalati szakértő céhegység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hu-HU" sz="3500" b="1" dirty="0" smtClean="0"/>
              <a:t>új szolgáltatás </a:t>
            </a:r>
          </a:p>
          <a:p>
            <a:pPr>
              <a:buNone/>
            </a:pPr>
            <a:r>
              <a:rPr lang="hu-HU" sz="3500" dirty="0" smtClean="0"/>
              <a:t>A tapasztalati szakértő  szegénységet a saját életében átélt személy, aki képes a szegények érdekeit képviselni, a </a:t>
            </a:r>
            <a:r>
              <a:rPr lang="hu-HU" sz="3500" dirty="0" err="1" smtClean="0"/>
              <a:t>dötéshozókat</a:t>
            </a:r>
            <a:r>
              <a:rPr lang="hu-HU" sz="3500" dirty="0" smtClean="0"/>
              <a:t>, szolgáltatókat befolyásolni, és ezen keresztül egy elfogadóbb, támogatást adó társadalmi légkör, szabályozás kialakításában részt venni.</a:t>
            </a:r>
          </a:p>
          <a:p>
            <a:pPr>
              <a:buNone/>
            </a:pPr>
            <a:r>
              <a:rPr lang="hu-HU" sz="3500" b="1" dirty="0" smtClean="0"/>
              <a:t>Együttműködő partnerei </a:t>
            </a:r>
            <a:r>
              <a:rPr lang="hu-HU" sz="3500" dirty="0" smtClean="0"/>
              <a:t>: </a:t>
            </a:r>
          </a:p>
          <a:p>
            <a:pPr>
              <a:buNone/>
            </a:pPr>
            <a:r>
              <a:rPr lang="hu-HU" sz="3500" dirty="0" smtClean="0"/>
              <a:t>állami intézmény-rendszer, a média, a közszolgáltatók, a vállalkozói és a nonprofit döntéshozó ill. szolgáltató intézmények rendszere</a:t>
            </a:r>
          </a:p>
          <a:p>
            <a:pPr>
              <a:buNone/>
            </a:pPr>
            <a:r>
              <a:rPr lang="hu-HU" sz="3500" dirty="0" smtClean="0"/>
              <a:t>„Tolmácsként”, illetve érdekképviselőként állnak a szegénységben és társadalmi kirekesztettségben élők sorsáról döntést hozók, illetve a számukra szolgáltatásokat nyújtók rendelkezésére. </a:t>
            </a:r>
          </a:p>
          <a:p>
            <a:pPr>
              <a:buNone/>
            </a:pPr>
            <a:endParaRPr lang="hu-H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0"/>
            <a:ext cx="827584" cy="84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Tapasztalati szakértő céhegység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u-HU" sz="3200" dirty="0" smtClean="0"/>
              <a:t>Termékek</a:t>
            </a:r>
            <a:r>
              <a:rPr lang="hu-HU" sz="3200" b="1" dirty="0" smtClean="0"/>
              <a:t>:</a:t>
            </a:r>
            <a:endParaRPr lang="hu-HU" sz="3200" dirty="0" smtClean="0"/>
          </a:p>
          <a:p>
            <a:pPr lvl="2"/>
            <a:r>
              <a:rPr lang="hu-HU" dirty="0" smtClean="0"/>
              <a:t>Kérdőívek felvétele, tesztelése</a:t>
            </a:r>
          </a:p>
          <a:p>
            <a:pPr lvl="2"/>
            <a:r>
              <a:rPr lang="hu-HU" dirty="0" smtClean="0"/>
              <a:t>CKÖ kézikönyv és tréning</a:t>
            </a:r>
          </a:p>
          <a:p>
            <a:pPr lvl="2"/>
            <a:r>
              <a:rPr lang="hu-HU" dirty="0" smtClean="0"/>
              <a:t>Tapasztalati tanácsadás</a:t>
            </a:r>
          </a:p>
          <a:p>
            <a:pPr lvl="2"/>
            <a:r>
              <a:rPr lang="hu-HU" dirty="0" smtClean="0"/>
              <a:t>Szolgáltatás-kiértékelés</a:t>
            </a:r>
          </a:p>
          <a:p>
            <a:pPr lvl="2"/>
            <a:r>
              <a:rPr lang="hu-HU" dirty="0" smtClean="0"/>
              <a:t>Közösségi rádióműsorok készítése</a:t>
            </a:r>
          </a:p>
          <a:p>
            <a:pPr lvl="2"/>
            <a:r>
              <a:rPr lang="hu-HU" dirty="0" smtClean="0"/>
              <a:t>Klubvezetés</a:t>
            </a:r>
          </a:p>
          <a:p>
            <a:pPr lvl="2"/>
            <a:r>
              <a:rPr lang="hu-HU" dirty="0" smtClean="0"/>
              <a:t>Általános iskolai koordinátori feladatok</a:t>
            </a:r>
          </a:p>
          <a:p>
            <a:pPr lvl="2"/>
            <a:r>
              <a:rPr lang="hu-HU" dirty="0" smtClean="0"/>
              <a:t>Honlap-tanácsadás</a:t>
            </a:r>
          </a:p>
          <a:p>
            <a:pPr lvl="2"/>
            <a:r>
              <a:rPr lang="hu-HU" dirty="0" smtClean="0"/>
              <a:t>„Élő könyvtár” szolgáltatás</a:t>
            </a:r>
          </a:p>
          <a:p>
            <a:pPr lvl="2"/>
            <a:r>
              <a:rPr lang="hu-HU" dirty="0" smtClean="0"/>
              <a:t>Ügyfél-tájékoztatás</a:t>
            </a:r>
          </a:p>
          <a:p>
            <a:pPr lvl="2"/>
            <a:r>
              <a:rPr lang="hu-HU" dirty="0" smtClean="0"/>
              <a:t>„Fordító-szolgálat - magyarról magyarra” („Piros marker szolgáltatás”)</a:t>
            </a:r>
          </a:p>
          <a:p>
            <a:pPr lvl="2"/>
            <a:r>
              <a:rPr lang="hu-HU" dirty="0" smtClean="0"/>
              <a:t>Szegények mozgalmainak és vállalkozásainak támogatása</a:t>
            </a:r>
          </a:p>
          <a:p>
            <a:pPr lvl="2"/>
            <a:r>
              <a:rPr lang="hu-HU" dirty="0" smtClean="0"/>
              <a:t>„Tanúságtétel” (oktatáshoz/jogalkotáshoz kapcsolódva)</a:t>
            </a:r>
          </a:p>
          <a:p>
            <a:pPr>
              <a:buNone/>
            </a:pPr>
            <a:endParaRPr lang="hu-H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0"/>
            <a:ext cx="827584" cy="84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Re-Use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hu-HU" b="1" dirty="0" smtClean="0"/>
              <a:t>Szolgáltatás </a:t>
            </a:r>
          </a:p>
          <a:p>
            <a:r>
              <a:rPr lang="hu-HU" dirty="0" smtClean="0"/>
              <a:t>tanulmány, mely a Nyugat-Európában általános </a:t>
            </a:r>
            <a:r>
              <a:rPr lang="hu-HU" dirty="0" err="1" smtClean="0"/>
              <a:t>re-use</a:t>
            </a:r>
            <a:r>
              <a:rPr lang="hu-HU" dirty="0" smtClean="0"/>
              <a:t> technológiák Magyarországon való elterjesztésének lehetőségeit, illetve a foglalkoztatás lehetőségeit elemzi.</a:t>
            </a:r>
          </a:p>
          <a:p>
            <a:r>
              <a:rPr lang="hu-HU" dirty="0" smtClean="0"/>
              <a:t>három </a:t>
            </a:r>
            <a:r>
              <a:rPr lang="hu-HU" dirty="0" err="1" smtClean="0"/>
              <a:t>Re-Use</a:t>
            </a:r>
            <a:r>
              <a:rPr lang="hu-HU" dirty="0" smtClean="0"/>
              <a:t> központ (Tatabánya,Szécsény,Érd) működésének felállításában tanácsadás, értékelő nyomon követése</a:t>
            </a:r>
          </a:p>
          <a:p>
            <a:r>
              <a:rPr lang="hu-HU" dirty="0" smtClean="0"/>
              <a:t>Országos </a:t>
            </a:r>
            <a:r>
              <a:rPr lang="hu-HU" dirty="0" err="1" smtClean="0"/>
              <a:t>Re-Use</a:t>
            </a:r>
            <a:r>
              <a:rPr lang="hu-HU" dirty="0" smtClean="0"/>
              <a:t> hálózat kialakítása</a:t>
            </a:r>
          </a:p>
          <a:p>
            <a:pPr>
              <a:buNone/>
            </a:pPr>
            <a:endParaRPr lang="hu-H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0"/>
            <a:ext cx="827584" cy="84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Szövetkezetfejlesztő céhegység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hu-HU" sz="4600" dirty="0" smtClean="0"/>
              <a:t>Célja</a:t>
            </a:r>
            <a:r>
              <a:rPr lang="hu-HU" sz="3200" dirty="0" smtClean="0"/>
              <a:t> a megalakuló szövetkezet folyamatos működésének biztosítása, fejlesztése. </a:t>
            </a:r>
          </a:p>
          <a:p>
            <a:pPr>
              <a:buNone/>
            </a:pPr>
            <a:endParaRPr lang="hu-HU" sz="3200" dirty="0" smtClean="0"/>
          </a:p>
          <a:p>
            <a:r>
              <a:rPr lang="hu-HU" sz="3200" dirty="0" smtClean="0"/>
              <a:t>Üzleti tervek előkészítése, segítése, tanácsadás</a:t>
            </a:r>
          </a:p>
          <a:p>
            <a:r>
              <a:rPr lang="hu-HU" sz="3200" dirty="0" smtClean="0"/>
              <a:t> új munkalehetőségek felkutatása, elindításának segítése</a:t>
            </a:r>
          </a:p>
          <a:p>
            <a:r>
              <a:rPr lang="hu-HU" sz="3200" dirty="0" smtClean="0"/>
              <a:t>Fundrasing a szövetkezet számára</a:t>
            </a:r>
          </a:p>
          <a:p>
            <a:r>
              <a:rPr lang="hu-HU" sz="3200" dirty="0" smtClean="0"/>
              <a:t>„HR” : Tagok felvételében való segítségnyújtás. Személyes találkozók, közvetítés a tag és a szövetkezet között, közösségépítés, konfliktuskezelés</a:t>
            </a:r>
          </a:p>
          <a:p>
            <a:r>
              <a:rPr lang="hu-HU" sz="3200" dirty="0" smtClean="0"/>
              <a:t>Tanulmányírás, kutatási tevékenység, konferenciaszervezés, előadás tartása</a:t>
            </a:r>
          </a:p>
          <a:p>
            <a:r>
              <a:rPr lang="hu-HU" sz="2900" dirty="0" smtClean="0"/>
              <a:t>A szövetkezet kommunikációjában való tanácsadás</a:t>
            </a:r>
          </a:p>
          <a:p>
            <a:r>
              <a:rPr lang="hu-HU" sz="2900" dirty="0" smtClean="0"/>
              <a:t>Belső képzések megszervezése a szövetkezeti tagok számára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0"/>
            <a:ext cx="827584" cy="84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Küldetés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b="1" dirty="0" smtClean="0"/>
              <a:t>Cél: </a:t>
            </a:r>
            <a:r>
              <a:rPr lang="hu-HU" dirty="0" smtClean="0"/>
              <a:t>a szövetkezet befogadó társadalmi értékek mentén biztosít foglalkoztatást, megélhetést, közösséget, leginkább azok számára, akiket a társadalmi mechanizmusok kirekesztenek</a:t>
            </a:r>
          </a:p>
          <a:p>
            <a:pPr>
              <a:buNone/>
            </a:pPr>
            <a:r>
              <a:rPr lang="hu-HU" b="1" dirty="0" smtClean="0"/>
              <a:t>Alapelvek </a:t>
            </a:r>
          </a:p>
          <a:p>
            <a:r>
              <a:rPr lang="hu-HU" dirty="0" smtClean="0"/>
              <a:t>kölcsönös, szolidáris együttműködés, amely egyben válasz a piacgazdaság (negatív) jellemzőire. </a:t>
            </a:r>
          </a:p>
          <a:p>
            <a:r>
              <a:rPr lang="hu-HU" dirty="0" smtClean="0"/>
              <a:t>Az egyéni érdekkel szemben a közösségi érdeket hangsúlyozzuk. </a:t>
            </a:r>
          </a:p>
          <a:p>
            <a:r>
              <a:rPr lang="hu-HU" dirty="0" smtClean="0"/>
              <a:t>Az alá-felé rendeltséggel szemben, a demokratikus, egyenrangú kapcsolatokat. </a:t>
            </a:r>
          </a:p>
          <a:p>
            <a:r>
              <a:rPr lang="hu-HU" dirty="0" smtClean="0"/>
              <a:t>A piac globális hatásával szemben, a helyi közösségek fenntarthatóságát tartjuk értéknek. </a:t>
            </a:r>
          </a:p>
          <a:p>
            <a:r>
              <a:rPr lang="hu-HU" dirty="0" smtClean="0"/>
              <a:t>Az egyénnek, az </a:t>
            </a:r>
            <a:r>
              <a:rPr lang="hu-HU" dirty="0" err="1" smtClean="0"/>
              <a:t>uniformizációval</a:t>
            </a:r>
            <a:r>
              <a:rPr lang="hu-HU" dirty="0" smtClean="0"/>
              <a:t> szemben, az egyéni kibontakozás lehetőségét adjuk. </a:t>
            </a:r>
          </a:p>
          <a:p>
            <a:r>
              <a:rPr lang="hu-HU" dirty="0" smtClean="0"/>
              <a:t>A rejtett társadalmi kirekesztésre a helyi/kisközösségi befogadó és integráló társadalom működésének kialakításával válaszolunk.</a:t>
            </a:r>
            <a:endParaRPr lang="hu-H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0"/>
            <a:ext cx="827584" cy="84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Köszönöm a figyelmet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Elérhetőségeink:</a:t>
            </a:r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Cím: 1077 Budapest, Wesselényi u. 13.</a:t>
            </a:r>
          </a:p>
          <a:p>
            <a:pPr>
              <a:buNone/>
            </a:pPr>
            <a:r>
              <a:rPr lang="hu-HU" dirty="0" smtClean="0"/>
              <a:t>Tel.: +36/309410329</a:t>
            </a:r>
          </a:p>
          <a:p>
            <a:pPr>
              <a:buNone/>
            </a:pPr>
            <a:r>
              <a:rPr lang="hu-HU" dirty="0" smtClean="0"/>
              <a:t>E-mail: </a:t>
            </a:r>
            <a:r>
              <a:rPr lang="hu-HU" dirty="0" err="1" smtClean="0">
                <a:hlinkClick r:id="rId2"/>
              </a:rPr>
              <a:t>koszsz.szovetkezet</a:t>
            </a:r>
            <a:r>
              <a:rPr lang="hu-HU" dirty="0" smtClean="0">
                <a:hlinkClick r:id="rId2"/>
              </a:rPr>
              <a:t>@</a:t>
            </a:r>
            <a:r>
              <a:rPr lang="hu-HU" dirty="0" err="1" smtClean="0">
                <a:hlinkClick r:id="rId2"/>
              </a:rPr>
              <a:t>gmail.com</a:t>
            </a:r>
            <a:r>
              <a:rPr lang="hu-HU" dirty="0" smtClean="0"/>
              <a:t> </a:t>
            </a:r>
          </a:p>
          <a:p>
            <a:pPr>
              <a:buNone/>
            </a:pPr>
            <a:r>
              <a:rPr lang="hu-HU" dirty="0" smtClean="0"/>
              <a:t>Weblap: </a:t>
            </a:r>
            <a:r>
              <a:rPr lang="hu-HU" dirty="0" smtClean="0">
                <a:hlinkClick r:id="rId3"/>
              </a:rPr>
              <a:t>http://koszsz.hu/</a:t>
            </a:r>
            <a:endParaRPr lang="hu-HU" dirty="0" smtClean="0"/>
          </a:p>
          <a:p>
            <a:pPr>
              <a:buNone/>
            </a:pPr>
            <a:endParaRPr lang="hu-H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6416" y="0"/>
            <a:ext cx="827584" cy="84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Szövetkezetünkről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Tagság feltétele: üzleti terv kidolgozása, vagy abban való részvétel</a:t>
            </a:r>
          </a:p>
          <a:p>
            <a:r>
              <a:rPr lang="hu-HU" dirty="0" smtClean="0"/>
              <a:t>Részjegy nagysága: 20.000 Ft</a:t>
            </a:r>
          </a:p>
          <a:p>
            <a:r>
              <a:rPr lang="hu-HU" dirty="0" smtClean="0"/>
              <a:t>Tagok száma: 9, munkavállalók száma: 11</a:t>
            </a:r>
          </a:p>
          <a:p>
            <a:r>
              <a:rPr lang="hu-HU" dirty="0" smtClean="0"/>
              <a:t>Döntési struktúra: 1 tag 1 szavazat</a:t>
            </a:r>
          </a:p>
          <a:p>
            <a:r>
              <a:rPr lang="hu-HU" dirty="0" smtClean="0"/>
              <a:t>Tulajdonosi struktúra: tag- tulajdonos</a:t>
            </a:r>
          </a:p>
          <a:p>
            <a:r>
              <a:rPr lang="hu-HU" dirty="0" smtClean="0"/>
              <a:t>Szövetkezeti elvek </a:t>
            </a:r>
          </a:p>
          <a:p>
            <a:pPr>
              <a:buNone/>
            </a:pPr>
            <a:endParaRPr lang="hu-HU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0"/>
            <a:ext cx="827584" cy="84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" descr="C:\Users\admin\Desktop\267743_233031660049715_232827810070100_920213_5991872_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64000" y="4437112"/>
            <a:ext cx="2880000" cy="216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704856" cy="1143000"/>
          </a:xfrm>
        </p:spPr>
        <p:txBody>
          <a:bodyPr>
            <a:normAutofit/>
          </a:bodyPr>
          <a:lstStyle/>
          <a:p>
            <a:r>
              <a:rPr lang="hu-HU" sz="3200" dirty="0" smtClean="0"/>
              <a:t>Szervezeti felépítés: céhegységek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munkaszövetkezeti struktúra - céhegység rendszer</a:t>
            </a:r>
          </a:p>
          <a:p>
            <a:r>
              <a:rPr lang="hu-HU" dirty="0" smtClean="0"/>
              <a:t>egymást támogató üzleti rendszerként működnek</a:t>
            </a:r>
          </a:p>
          <a:p>
            <a:r>
              <a:rPr lang="hu-HU" dirty="0" smtClean="0"/>
              <a:t>nagy önállósággal rendelkező szervezeti egységként valósítják meg a tevékenységüket. </a:t>
            </a:r>
          </a:p>
          <a:p>
            <a:pPr>
              <a:buNone/>
            </a:pPr>
            <a:endParaRPr lang="hu-H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0"/>
            <a:ext cx="827584" cy="84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hu-HU" dirty="0" err="1" smtClean="0"/>
              <a:t>KöSzSz</a:t>
            </a:r>
            <a:r>
              <a:rPr lang="hu-HU" dirty="0" smtClean="0"/>
              <a:t> </a:t>
            </a:r>
            <a:br>
              <a:rPr lang="hu-HU" dirty="0" smtClean="0"/>
            </a:br>
            <a:r>
              <a:rPr lang="hu-HU" sz="4000" dirty="0" smtClean="0"/>
              <a:t>céhegységek - szervezeti felépítés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51560" lvl="1" indent="-514350">
              <a:buFont typeface="+mj-lt"/>
              <a:buAutoNum type="arabicPeriod"/>
            </a:pPr>
            <a:r>
              <a:rPr lang="hu-HU" sz="30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Adománybolt</a:t>
            </a:r>
            <a:endParaRPr lang="hu-HU" sz="2800" dirty="0" smtClean="0"/>
          </a:p>
          <a:p>
            <a:pPr marL="1051560" lvl="1" indent="-514350">
              <a:buFont typeface="+mj-lt"/>
              <a:buAutoNum type="arabicPeriod"/>
            </a:pPr>
            <a:r>
              <a:rPr lang="hu-HU" sz="30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Háztartási zöldenergia</a:t>
            </a:r>
            <a:endParaRPr lang="hu-HU" sz="2800" dirty="0" smtClean="0"/>
          </a:p>
          <a:p>
            <a:pPr marL="1051560" lvl="1" indent="-514350">
              <a:buFont typeface="+mj-lt"/>
              <a:buAutoNum type="arabicPeriod"/>
            </a:pPr>
            <a:r>
              <a:rPr lang="hu-HU" sz="30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Kreatív tárgyak</a:t>
            </a:r>
            <a:endParaRPr lang="hu-HU" sz="2800" dirty="0" smtClean="0"/>
          </a:p>
          <a:p>
            <a:pPr marL="1051560" lvl="1" indent="-514350">
              <a:buFont typeface="+mj-lt"/>
              <a:buAutoNum type="arabicPeriod"/>
            </a:pPr>
            <a:r>
              <a:rPr lang="hu-HU" sz="30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Munka-tár</a:t>
            </a:r>
            <a:endParaRPr lang="hu-HU" sz="2800" dirty="0" smtClean="0"/>
          </a:p>
          <a:p>
            <a:pPr marL="1051560" lvl="1" indent="-514350">
              <a:buFont typeface="+mj-lt"/>
              <a:buAutoNum type="arabicPeriod"/>
            </a:pPr>
            <a:r>
              <a:rPr lang="hu-HU" sz="30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Szövetkezetfejlesztő</a:t>
            </a:r>
            <a:endParaRPr lang="hu-HU" sz="2800" dirty="0" smtClean="0"/>
          </a:p>
          <a:p>
            <a:pPr marL="1051560" lvl="1" indent="-514350">
              <a:buFont typeface="+mj-lt"/>
              <a:buAutoNum type="arabicPeriod"/>
            </a:pPr>
            <a:r>
              <a:rPr lang="hu-HU" sz="30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Tapasztalati szakértő</a:t>
            </a:r>
            <a:endParaRPr lang="hu-HU" sz="2800" dirty="0" smtClean="0"/>
          </a:p>
          <a:p>
            <a:pPr marL="1051560" lvl="1" indent="-514350">
              <a:buFont typeface="+mj-lt"/>
              <a:buAutoNum type="arabicPeriod"/>
            </a:pPr>
            <a:r>
              <a:rPr lang="hu-HU" sz="30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Re-Use</a:t>
            </a:r>
            <a:r>
              <a:rPr lang="hu-HU" sz="30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Céhegység</a:t>
            </a:r>
            <a:endParaRPr lang="hu-HU" sz="2800" dirty="0" smtClean="0"/>
          </a:p>
          <a:p>
            <a:pPr>
              <a:buNone/>
            </a:pPr>
            <a:endParaRPr lang="hu-H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0"/>
            <a:ext cx="827584" cy="84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Zöldenergia céhegység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975192"/>
          </a:xfrm>
        </p:spPr>
        <p:txBody>
          <a:bodyPr>
            <a:normAutofit fontScale="70000" lnSpcReduction="20000"/>
          </a:bodyPr>
          <a:lstStyle/>
          <a:p>
            <a:endParaRPr lang="hu-HU" sz="4200" dirty="0" smtClean="0"/>
          </a:p>
          <a:p>
            <a:r>
              <a:rPr lang="hu-HU" sz="4200" dirty="0" smtClean="0"/>
              <a:t>Alapprobléma: Ilyen eszközökhöz jelenleg Magyarországon piaci forgalmazásban nem lehet hozzájutni!</a:t>
            </a:r>
          </a:p>
          <a:p>
            <a:r>
              <a:rPr lang="hu-HU" sz="4200" dirty="0" smtClean="0"/>
              <a:t>Termékeink az újrahasznosítás alapelveit figyelembe véve készülnek.</a:t>
            </a:r>
          </a:p>
          <a:p>
            <a:pPr>
              <a:buNone/>
            </a:pPr>
            <a:r>
              <a:rPr lang="hu-HU" sz="4200" dirty="0" smtClean="0"/>
              <a:t> A </a:t>
            </a:r>
            <a:r>
              <a:rPr lang="hu-HU" sz="4200" dirty="0" err="1" smtClean="0"/>
              <a:t>low-tech</a:t>
            </a:r>
            <a:r>
              <a:rPr lang="hu-HU" sz="4200" dirty="0" smtClean="0"/>
              <a:t> eszközök egyrészt hulladékot hasznosítanak, másrészt fontos szerepük van az energiaszolgáltatásokból kirekesztett emberek ellátásában.</a:t>
            </a:r>
          </a:p>
          <a:p>
            <a:pPr>
              <a:buNone/>
            </a:pPr>
            <a:r>
              <a:rPr lang="hu-HU" sz="4200" dirty="0" smtClean="0"/>
              <a:t> </a:t>
            </a:r>
          </a:p>
          <a:p>
            <a:pPr>
              <a:buNone/>
            </a:pPr>
            <a:r>
              <a:rPr lang="hu-HU" sz="4200" dirty="0" smtClean="0"/>
              <a:t>. </a:t>
            </a:r>
            <a:endParaRPr lang="hu-HU" dirty="0" smtClean="0"/>
          </a:p>
          <a:p>
            <a:endParaRPr lang="hu-H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0"/>
            <a:ext cx="827584" cy="84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Zöldenergia céhegység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97519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hu-HU" dirty="0" smtClean="0"/>
          </a:p>
          <a:p>
            <a:r>
              <a:rPr lang="hu-HU" sz="3200" i="1" dirty="0" smtClean="0"/>
              <a:t>Termékek</a:t>
            </a:r>
            <a:endParaRPr lang="hu-HU" sz="3200" dirty="0" smtClean="0"/>
          </a:p>
          <a:p>
            <a:pPr lvl="1"/>
            <a:r>
              <a:rPr lang="hu-HU" sz="2800" b="1" dirty="0" smtClean="0">
                <a:solidFill>
                  <a:schemeClr val="tx1"/>
                </a:solidFill>
              </a:rPr>
              <a:t>Háztartási biogáz-telep. Konyhai és kerti szerves hulladékból biogáz előállító </a:t>
            </a:r>
            <a:r>
              <a:rPr lang="hu-HU" sz="2800" dirty="0" smtClean="0">
                <a:solidFill>
                  <a:schemeClr val="tx1"/>
                </a:solidFill>
              </a:rPr>
              <a:t>(ARTI</a:t>
            </a:r>
            <a:r>
              <a:rPr lang="hu-HU" sz="2800" dirty="0" smtClean="0"/>
              <a:t>)</a:t>
            </a:r>
          </a:p>
          <a:p>
            <a:pPr lvl="1"/>
            <a:r>
              <a:rPr lang="hu-HU" sz="2800" dirty="0" smtClean="0"/>
              <a:t>Kerti hulladékból brikett-előállító kemence (ARTI)</a:t>
            </a:r>
          </a:p>
          <a:p>
            <a:pPr lvl="1"/>
            <a:r>
              <a:rPr lang="hu-HU" sz="2800" dirty="0" smtClean="0"/>
              <a:t>Napkollektor</a:t>
            </a:r>
          </a:p>
          <a:p>
            <a:pPr lvl="1"/>
            <a:r>
              <a:rPr lang="hu-HU" sz="2800" dirty="0" smtClean="0"/>
              <a:t>Hőcserélő „</a:t>
            </a:r>
            <a:r>
              <a:rPr lang="hu-HU" sz="2800" dirty="0" err="1" smtClean="0"/>
              <a:t>sörkollektor</a:t>
            </a:r>
            <a:r>
              <a:rPr lang="hu-HU" sz="2800" dirty="0" smtClean="0"/>
              <a:t>” (ESSRG, IME)</a:t>
            </a:r>
          </a:p>
          <a:p>
            <a:pPr lvl="1"/>
            <a:r>
              <a:rPr lang="hu-HU" sz="2800" dirty="0" smtClean="0"/>
              <a:t>Vizes napkollektor (ESSRG, IME)</a:t>
            </a:r>
          </a:p>
          <a:p>
            <a:pPr lvl="1"/>
            <a:r>
              <a:rPr lang="hu-HU" sz="2800" dirty="0" smtClean="0"/>
              <a:t>Napenergiás aszaló (ESSRG)</a:t>
            </a:r>
          </a:p>
          <a:p>
            <a:pPr lvl="1"/>
            <a:r>
              <a:rPr lang="hu-HU" sz="2800" dirty="0" smtClean="0"/>
              <a:t>Pedál-hajtású generátor, gépek</a:t>
            </a:r>
          </a:p>
          <a:p>
            <a:pPr lvl="1"/>
            <a:r>
              <a:rPr lang="hu-HU" sz="2800" dirty="0" smtClean="0"/>
              <a:t>Szélenergia-hasznosítás</a:t>
            </a:r>
          </a:p>
          <a:p>
            <a:r>
              <a:rPr lang="hu-HU" sz="3200" i="1" dirty="0" smtClean="0"/>
              <a:t>Szolgáltatások</a:t>
            </a:r>
            <a:endParaRPr lang="hu-HU" sz="3200" dirty="0" smtClean="0"/>
          </a:p>
          <a:p>
            <a:pPr lvl="1"/>
            <a:r>
              <a:rPr lang="hu-HU" sz="2800" dirty="0" smtClean="0">
                <a:solidFill>
                  <a:schemeClr val="tx1"/>
                </a:solidFill>
              </a:rPr>
              <a:t>Képzés, tanfolyam, gyakorlat a </a:t>
            </a:r>
            <a:r>
              <a:rPr lang="hu-HU" sz="2800" dirty="0" err="1" smtClean="0">
                <a:solidFill>
                  <a:schemeClr val="tx1"/>
                </a:solidFill>
              </a:rPr>
              <a:t>megujúló</a:t>
            </a:r>
            <a:r>
              <a:rPr lang="hu-HU" sz="2800" dirty="0" smtClean="0">
                <a:solidFill>
                  <a:schemeClr val="tx1"/>
                </a:solidFill>
              </a:rPr>
              <a:t> energiákat hasznosító technológiákról</a:t>
            </a:r>
            <a:r>
              <a:rPr lang="hu-HU" sz="2800" dirty="0" smtClean="0"/>
              <a:t>. Tanúsítvány/bizonyítvány a konkrét technológiáról/tárgy elkészítésének képességéről</a:t>
            </a:r>
          </a:p>
          <a:p>
            <a:pPr lvl="1"/>
            <a:r>
              <a:rPr lang="hu-HU" sz="2800" dirty="0" smtClean="0"/>
              <a:t>Mentor-hálózat felépítése, „szakember-piac”</a:t>
            </a:r>
          </a:p>
          <a:p>
            <a:pPr lvl="1"/>
            <a:r>
              <a:rPr lang="hu-HU" sz="2800" dirty="0" smtClean="0"/>
              <a:t>Energia-szegénységi, környezeti igazságossági, társadalmi fenntarthatósági tanácsadás</a:t>
            </a:r>
          </a:p>
          <a:p>
            <a:pPr lvl="1"/>
            <a:r>
              <a:rPr lang="hu-HU" sz="2800" dirty="0" smtClean="0"/>
              <a:t>Kísérletezés, prototípusok, gyártási technológiák kidolgozása, fejlesztése </a:t>
            </a:r>
          </a:p>
          <a:p>
            <a:pPr lvl="1"/>
            <a:r>
              <a:rPr lang="hu-HU" sz="2800" dirty="0" smtClean="0"/>
              <a:t>Bemutatók, kihelyezett foglalkozások, szak-kiállítások, mozgó-bemutató</a:t>
            </a:r>
          </a:p>
          <a:p>
            <a:endParaRPr lang="hu-H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0"/>
            <a:ext cx="827584" cy="84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Kreatív tárgyak céhegység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hu-HU" dirty="0"/>
              <a:t>Gránit mécsestartó</a:t>
            </a:r>
          </a:p>
          <a:p>
            <a:pPr lvl="0"/>
            <a:r>
              <a:rPr lang="hu-HU" dirty="0"/>
              <a:t>Merített papír és termékek</a:t>
            </a:r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A </a:t>
            </a:r>
            <a:r>
              <a:rPr lang="hu-HU" dirty="0"/>
              <a:t>gránit mécsestartó is újrahasznosított anyagból készül. </a:t>
            </a:r>
            <a:endParaRPr lang="hu-HU" dirty="0" smtClean="0"/>
          </a:p>
          <a:p>
            <a:pPr>
              <a:buNone/>
            </a:pPr>
            <a:r>
              <a:rPr lang="hu-HU" dirty="0" smtClean="0"/>
              <a:t>A </a:t>
            </a:r>
            <a:r>
              <a:rPr lang="hu-HU" dirty="0"/>
              <a:t>merített papír munkaigényes, olcsó alapanyagból előállítható termék, piacát főleg a rendezvények, esküvők jelentik</a:t>
            </a:r>
            <a:r>
              <a:rPr lang="hu-HU" dirty="0" smtClean="0"/>
              <a:t>.</a:t>
            </a:r>
            <a:endParaRPr lang="hu-H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0"/>
            <a:ext cx="827584" cy="84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38915" name="Picture 3" descr="C:\Users\admin\Desktop\karacsony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64000" cy="69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ényűző">
  <a:themeElements>
    <a:clrScheme name="Fényűző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Fényűző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ényűző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479</TotalTime>
  <Words>854</Words>
  <Application>Microsoft Office PowerPoint</Application>
  <PresentationFormat>Diavetítés a képernyőre (4:3 oldalarány)</PresentationFormat>
  <Paragraphs>144</Paragraphs>
  <Slides>20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1" baseType="lpstr">
      <vt:lpstr>Fényűző</vt:lpstr>
      <vt:lpstr>Közösségi Szociális Szövetkezet</vt:lpstr>
      <vt:lpstr>Küldetés</vt:lpstr>
      <vt:lpstr>Szövetkezetünkről</vt:lpstr>
      <vt:lpstr>Szervezeti felépítés: céhegységek</vt:lpstr>
      <vt:lpstr>KöSzSz  céhegységek - szervezeti felépítés</vt:lpstr>
      <vt:lpstr>Zöldenergia céhegység</vt:lpstr>
      <vt:lpstr>Zöldenergia céhegység</vt:lpstr>
      <vt:lpstr>Kreatív tárgyak céhegység</vt:lpstr>
      <vt:lpstr>9. dia</vt:lpstr>
      <vt:lpstr>Munka-tár céhegység</vt:lpstr>
      <vt:lpstr>Munka-tár céhegység</vt:lpstr>
      <vt:lpstr>Munkatár takarítóbrigád</vt:lpstr>
      <vt:lpstr>Adománybolt céhegység</vt:lpstr>
      <vt:lpstr>Adománybolt </vt:lpstr>
      <vt:lpstr>Adománybolt</vt:lpstr>
      <vt:lpstr>Tapasztalati szakértő céhegység</vt:lpstr>
      <vt:lpstr>Tapasztalati szakértő céhegység</vt:lpstr>
      <vt:lpstr>Re-Use</vt:lpstr>
      <vt:lpstr>Szövetkezetfejlesztő céhegység</vt:lpstr>
      <vt:lpstr>Köszönöm a figyelmet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Közösségi Szociális Szövetkezet</dc:title>
  <dc:creator>hohma</dc:creator>
  <cp:lastModifiedBy>hohma</cp:lastModifiedBy>
  <cp:revision>51</cp:revision>
  <dcterms:created xsi:type="dcterms:W3CDTF">2011-09-09T12:57:41Z</dcterms:created>
  <dcterms:modified xsi:type="dcterms:W3CDTF">2012-03-08T07:48:19Z</dcterms:modified>
</cp:coreProperties>
</file>