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8" r:id="rId3"/>
    <p:sldId id="269" r:id="rId4"/>
    <p:sldId id="257" r:id="rId5"/>
    <p:sldId id="284" r:id="rId6"/>
    <p:sldId id="258" r:id="rId7"/>
    <p:sldId id="259" r:id="rId8"/>
    <p:sldId id="260" r:id="rId9"/>
    <p:sldId id="262" r:id="rId10"/>
    <p:sldId id="263" r:id="rId11"/>
    <p:sldId id="265" r:id="rId12"/>
    <p:sldId id="264" r:id="rId13"/>
    <p:sldId id="266" r:id="rId14"/>
    <p:sldId id="267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ohma\Documents\SzoSz&#246;v\adatb&#225;zis\c&#233;ginf&#243;%20szocsz&#246;v&#246;k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ohma\Documents\SzoSz&#246;v\adatb&#225;zis\c&#233;ginf&#243;%20szocsz&#246;v&#246;k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hu-HU"/>
              <a:t>Szociális szövetkezetek száma és megyénkénti megoszlása</a:t>
            </a:r>
          </a:p>
        </c:rich>
      </c:tx>
      <c:layout>
        <c:manualLayout>
          <c:xMode val="edge"/>
          <c:yMode val="edge"/>
          <c:x val="0.18666525478650534"/>
          <c:y val="0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LegendKey val="1"/>
            <c:showVal val="1"/>
            <c:showCatName val="1"/>
            <c:showPercent val="1"/>
            <c:showLeaderLines val="1"/>
          </c:dLbls>
          <c:cat>
            <c:strRef>
              <c:f>grafikonok!$A$3:$A$20</c:f>
              <c:strCache>
                <c:ptCount val="18"/>
                <c:pt idx="0">
                  <c:v>Budapest</c:v>
                </c:pt>
                <c:pt idx="1">
                  <c:v>Pest </c:v>
                </c:pt>
                <c:pt idx="2">
                  <c:v>Fejér </c:v>
                </c:pt>
                <c:pt idx="3">
                  <c:v>Komárom-Esztergom</c:v>
                </c:pt>
                <c:pt idx="4">
                  <c:v>Jász-Nagykun-Szolnok</c:v>
                </c:pt>
                <c:pt idx="5">
                  <c:v>Borsod-Abaúj-Zemplén</c:v>
                </c:pt>
                <c:pt idx="6">
                  <c:v>Nográd</c:v>
                </c:pt>
                <c:pt idx="7">
                  <c:v>Heves</c:v>
                </c:pt>
                <c:pt idx="8">
                  <c:v>Hajdú-Bihar</c:v>
                </c:pt>
                <c:pt idx="9">
                  <c:v>Szabolcs-Szatmár</c:v>
                </c:pt>
                <c:pt idx="10">
                  <c:v>Békés</c:v>
                </c:pt>
                <c:pt idx="11">
                  <c:v>Csongrád</c:v>
                </c:pt>
                <c:pt idx="12">
                  <c:v>Tolna</c:v>
                </c:pt>
                <c:pt idx="13">
                  <c:v>Baranya</c:v>
                </c:pt>
                <c:pt idx="14">
                  <c:v>Somogy</c:v>
                </c:pt>
                <c:pt idx="15">
                  <c:v>Veszprém</c:v>
                </c:pt>
                <c:pt idx="16">
                  <c:v>Zala</c:v>
                </c:pt>
                <c:pt idx="17">
                  <c:v>Győr-Moson-Sopron</c:v>
                </c:pt>
              </c:strCache>
            </c:strRef>
          </c:cat>
          <c:val>
            <c:numRef>
              <c:f>grafikonok!$B$3:$B$20</c:f>
              <c:numCache>
                <c:formatCode>General</c:formatCode>
                <c:ptCount val="18"/>
                <c:pt idx="0">
                  <c:v>39</c:v>
                </c:pt>
                <c:pt idx="1">
                  <c:v>21</c:v>
                </c:pt>
                <c:pt idx="2">
                  <c:v>2</c:v>
                </c:pt>
                <c:pt idx="3">
                  <c:v>3</c:v>
                </c:pt>
                <c:pt idx="4">
                  <c:v>10</c:v>
                </c:pt>
                <c:pt idx="5">
                  <c:v>31</c:v>
                </c:pt>
                <c:pt idx="6">
                  <c:v>4</c:v>
                </c:pt>
                <c:pt idx="7">
                  <c:v>7</c:v>
                </c:pt>
                <c:pt idx="8">
                  <c:v>8</c:v>
                </c:pt>
                <c:pt idx="9">
                  <c:v>28</c:v>
                </c:pt>
                <c:pt idx="10">
                  <c:v>4</c:v>
                </c:pt>
                <c:pt idx="11">
                  <c:v>26</c:v>
                </c:pt>
                <c:pt idx="12">
                  <c:v>17</c:v>
                </c:pt>
                <c:pt idx="13">
                  <c:v>17</c:v>
                </c:pt>
                <c:pt idx="14">
                  <c:v>5</c:v>
                </c:pt>
                <c:pt idx="15">
                  <c:v>17</c:v>
                </c:pt>
                <c:pt idx="16">
                  <c:v>9</c:v>
                </c:pt>
                <c:pt idx="17">
                  <c:v>11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hu-HU"/>
              <a:t>Szociális szövetkezetek főtevékenységi területei szerinti száma</a:t>
            </a:r>
          </a:p>
        </c:rich>
      </c:tx>
      <c:layout>
        <c:manualLayout>
          <c:xMode val="edge"/>
          <c:yMode val="edge"/>
          <c:x val="0.1252121609798775"/>
          <c:y val="0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4.6318724722516781E-2"/>
          <c:y val="0.28144489923341276"/>
          <c:w val="0.82414479743430413"/>
          <c:h val="0.62415131753905551"/>
        </c:manualLayout>
      </c:layout>
      <c:pie3DChart>
        <c:varyColors val="1"/>
        <c:ser>
          <c:idx val="0"/>
          <c:order val="0"/>
          <c:explosion val="25"/>
          <c:dLbls>
            <c:showLegendKey val="1"/>
            <c:showVal val="1"/>
            <c:showCatName val="1"/>
            <c:showPercent val="1"/>
            <c:showLeaderLines val="1"/>
          </c:dLbls>
          <c:cat>
            <c:strRef>
              <c:f>grafikonok!$C$126:$C$131</c:f>
              <c:strCache>
                <c:ptCount val="6"/>
                <c:pt idx="0">
                  <c:v>ipar</c:v>
                </c:pt>
                <c:pt idx="1">
                  <c:v>kereskedelem</c:v>
                </c:pt>
                <c:pt idx="2">
                  <c:v>mezőgazdaság</c:v>
                </c:pt>
                <c:pt idx="3">
                  <c:v>oktatás</c:v>
                </c:pt>
                <c:pt idx="4">
                  <c:v>szolgáltatás</c:v>
                </c:pt>
                <c:pt idx="5">
                  <c:v>turizmus</c:v>
                </c:pt>
              </c:strCache>
            </c:strRef>
          </c:cat>
          <c:val>
            <c:numRef>
              <c:f>grafikonok!$D$126:$D$131</c:f>
              <c:numCache>
                <c:formatCode>General</c:formatCode>
                <c:ptCount val="6"/>
                <c:pt idx="0">
                  <c:v>74</c:v>
                </c:pt>
                <c:pt idx="1">
                  <c:v>18</c:v>
                </c:pt>
                <c:pt idx="2">
                  <c:v>25</c:v>
                </c:pt>
                <c:pt idx="3">
                  <c:v>1</c:v>
                </c:pt>
                <c:pt idx="4">
                  <c:v>147</c:v>
                </c:pt>
                <c:pt idx="5">
                  <c:v>12</c:v>
                </c:pt>
              </c:numCache>
            </c:numRef>
          </c:val>
        </c:ser>
        <c:dLbls>
          <c:showVal val="1"/>
        </c:dLbls>
      </c:pie3DChart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15986-EFDA-4406-9661-F59EAC90F87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016AC-0510-4997-8C23-A0D8FBA48491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E3B2E1-DD8E-4E50-8ABB-3B4C722DA14C}" type="datetimeFigureOut">
              <a:rPr lang="hu-HU" smtClean="0"/>
              <a:t>2012.03.09.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920423-450E-43AB-98EB-5DFBC5AA586E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nemeth.laszlo@szoszov.hu" TargetMode="External"/><Relationship Id="rId7" Type="http://schemas.openxmlformats.org/officeDocument/2006/relationships/image" Target="../media/image5.png"/><Relationship Id="rId2" Type="http://schemas.openxmlformats.org/officeDocument/2006/relationships/hyperlink" Target="mailto:nemeth.laszlo@koszsz.h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szoszov.hu/" TargetMode="External"/><Relationship Id="rId4" Type="http://schemas.openxmlformats.org/officeDocument/2006/relationships/hyperlink" Target="http://koszsz.h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Amit a szociális szövetkezetekről érdemes tudni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Németh László</a:t>
            </a:r>
          </a:p>
          <a:p>
            <a:r>
              <a:rPr lang="hu-HU" dirty="0" smtClean="0"/>
              <a:t>Szociális Szövetkezetek Országos Szövetsége </a:t>
            </a:r>
            <a:endParaRPr lang="hu-H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772816"/>
            <a:ext cx="2304256" cy="152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271463" indent="-271463" defTabSz="449263">
              <a:lnSpc>
                <a:spcPct val="90000"/>
              </a:lnSpc>
              <a:buClr>
                <a:srgbClr val="E7BC29"/>
              </a:buClr>
              <a:buSzPct val="9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a 60-as években robbanásszerű fejlődés látható, új tagokkal, vállalkozásokkal. Ráadásul létrehoznak egy külön KUTATÓI-FEJLESZTŐI BÁZIST, az említett szövetkezeti vállalkozások számára (IKERLAN fejlesztési és kutatási központ)</a:t>
            </a:r>
          </a:p>
          <a:p>
            <a:pPr marL="271463" indent="-271463" defTabSz="449263">
              <a:lnSpc>
                <a:spcPct val="90000"/>
              </a:lnSpc>
              <a:buClr>
                <a:srgbClr val="E7BC29"/>
              </a:buClr>
              <a:buSzPct val="9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80-as években, részben az ország uniós csatlakozása, valamint a piac globalizációs trendje miatt úgy döntenek, hogy az addig, elsősorban helyi struktúrák alapján kapcsolódó szövetkezeti csoportokat átszervezik, s most már szektorok szerinti bontásba rendezik, ami gazdaságossá, transzparenssé tette a szervezeti rendet, illetve a működést.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 90-es években a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Mondragón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Corporación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Cooperativa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(MCC) létrehozza saját egyetemét, a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Mondragón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Egyetemet (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Universidad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Mondragón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), amely magánegyetem, s elsősorban a hozzájuk kapcsolódó vállalkozások igényeit kiszolgálva.</a:t>
            </a: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 jelenlegi FOGLALKOZTATÁSI és ÉRTÉKESÍTÉSI mutatók szerint Baszkföld legnagyobb, Spanyolország hetedik legnagyobb ilyen, szövetkezeti rendszerű vállalkozása a MONDRAGÓN. 38 külföldi ipari részleget hatvanra bővítik 2005-ben</a:t>
            </a:r>
            <a:r>
              <a:rPr lang="hu-HU" dirty="0" smtClean="0"/>
              <a:t>.</a:t>
            </a:r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Szociális </a:t>
            </a:r>
            <a:r>
              <a:rPr lang="hu-HU" dirty="0" smtClean="0"/>
              <a:t>szövetkezetek Jogi </a:t>
            </a:r>
            <a:r>
              <a:rPr lang="hu-HU" dirty="0" smtClean="0"/>
              <a:t>háttér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sz="3200" dirty="0" smtClean="0">
                <a:latin typeface="Baskerville Old Face" pitchFamily="18" charset="0"/>
              </a:rPr>
              <a:t>2006. évi X. törvény a szövetkezetekről</a:t>
            </a:r>
          </a:p>
          <a:p>
            <a:r>
              <a:rPr lang="hu-HU" sz="3200" dirty="0" smtClean="0">
                <a:latin typeface="Baskerville Old Face" pitchFamily="18" charset="0"/>
              </a:rPr>
              <a:t>141/2006 (VI.29.) Korm. rendelet a szociális szövetkezetekről</a:t>
            </a:r>
          </a:p>
          <a:p>
            <a:r>
              <a:rPr lang="hu-HU" sz="3200" dirty="0" smtClean="0">
                <a:latin typeface="Baskerville Old Face" pitchFamily="18" charset="0"/>
              </a:rPr>
              <a:t>124/2006. (V.19.) Korm. rendelet a szövetkezetek által létrehozott közösségi alapból nyújtott </a:t>
            </a:r>
            <a:r>
              <a:rPr lang="hu-HU" sz="3200" dirty="0" smtClean="0">
                <a:latin typeface="Baskerville Old Face" pitchFamily="18" charset="0"/>
              </a:rPr>
              <a:t>támogatásokra</a:t>
            </a:r>
            <a:endParaRPr lang="hu-H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Szövetkezeti törvény </a:t>
            </a:r>
            <a:r>
              <a:rPr lang="hu-HU" dirty="0" smtClean="0"/>
              <a:t>2006</a:t>
            </a:r>
            <a:r>
              <a:rPr lang="hu-HU" dirty="0" smtClean="0"/>
              <a:t>. X. tv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3200" b="1" dirty="0" smtClean="0"/>
              <a:t>8. §</a:t>
            </a:r>
            <a:r>
              <a:rPr lang="hu-HU" sz="3200" dirty="0" smtClean="0"/>
              <a:t> (1) A szociális szövetkezet a 7. §</a:t>
            </a:r>
            <a:r>
              <a:rPr lang="hu-HU" sz="3200" dirty="0" err="1" smtClean="0"/>
              <a:t>-ban</a:t>
            </a:r>
            <a:r>
              <a:rPr lang="hu-HU" sz="3200" dirty="0" smtClean="0"/>
              <a:t> foglaltaknak megfelelő olyan szövetkezet,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3200" dirty="0" smtClean="0"/>
              <a:t>a) amelynek célja munkanélküli, illetőleg szociálisan hátrányos helyzetben lévő </a:t>
            </a:r>
            <a:r>
              <a:rPr lang="hu-HU" sz="32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tagjai számára munkafeltételek teremtése</a:t>
            </a:r>
            <a:r>
              <a:rPr lang="hu-HU" sz="3200" dirty="0" smtClean="0"/>
              <a:t>, valamint </a:t>
            </a:r>
            <a:r>
              <a:rPr lang="hu-HU" sz="32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szociális helyzetük javításának</a:t>
            </a:r>
            <a:r>
              <a:rPr lang="hu-HU" sz="3200" dirty="0" smtClean="0"/>
              <a:t> egyéb módon történő elősegítése;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3200" dirty="0" smtClean="0"/>
              <a:t>b) amely iskolaszövetkezetként működik.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3200" dirty="0" smtClean="0"/>
              <a:t>(2) A szociális szövetkezetnek a nevében viselnie kell a szociális szövetkezet megnevezést, illetve </a:t>
            </a:r>
            <a:r>
              <a:rPr lang="hu-HU" sz="3200" b="1" dirty="0" smtClean="0"/>
              <a:t>–</a:t>
            </a:r>
            <a:r>
              <a:rPr lang="hu-HU" sz="3200" dirty="0" smtClean="0"/>
              <a:t> iskolaszövetkezet esetében </a:t>
            </a:r>
            <a:r>
              <a:rPr lang="hu-HU" sz="3200" b="1" dirty="0" smtClean="0"/>
              <a:t>–</a:t>
            </a:r>
            <a:r>
              <a:rPr lang="hu-HU" sz="3200" dirty="0" smtClean="0"/>
              <a:t> az iskolaszövetkezet </a:t>
            </a:r>
            <a:r>
              <a:rPr lang="hu-HU" sz="3200" dirty="0" smtClean="0"/>
              <a:t>megnevezést</a:t>
            </a:r>
            <a:endParaRPr lang="hu-HU" sz="32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Szociális gazdaság és </a:t>
            </a:r>
            <a:r>
              <a:rPr lang="hu-HU" dirty="0" err="1" smtClean="0"/>
              <a:t>SzOSzöv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 smtClean="0"/>
              <a:t>Szociális szövetkezetek létrehozása, fejlesztése</a:t>
            </a:r>
          </a:p>
          <a:p>
            <a:pPr>
              <a:buNone/>
            </a:pPr>
            <a:r>
              <a:rPr lang="hu-HU" dirty="0" smtClean="0"/>
              <a:t>1.) Mezőgazdaságban kötött termékpályás  élelmiszerek előállítása (Hangya Szövetkezetekkel együttműködésben)</a:t>
            </a:r>
          </a:p>
          <a:p>
            <a:pPr>
              <a:buNone/>
            </a:pPr>
            <a:r>
              <a:rPr lang="hu-HU" dirty="0" smtClean="0"/>
              <a:t>2.) Energiaszövetkezetek alakítása a helyi energiatermelésre (EMMET együttműködés)</a:t>
            </a:r>
          </a:p>
          <a:p>
            <a:pPr>
              <a:buNone/>
            </a:pPr>
            <a:r>
              <a:rPr lang="hu-HU" dirty="0" smtClean="0"/>
              <a:t>3.) </a:t>
            </a:r>
            <a:r>
              <a:rPr lang="hu-HU" dirty="0" err="1" smtClean="0"/>
              <a:t>Re-Use</a:t>
            </a:r>
            <a:r>
              <a:rPr lang="hu-HU" dirty="0" smtClean="0"/>
              <a:t> – lomtalanítás kiváltására (</a:t>
            </a:r>
            <a:r>
              <a:rPr lang="hu-HU" dirty="0" err="1" smtClean="0"/>
              <a:t>KöSzSz</a:t>
            </a:r>
            <a:r>
              <a:rPr lang="hu-HU" dirty="0" smtClean="0"/>
              <a:t>  és HUMUSZ együttműködés)</a:t>
            </a:r>
          </a:p>
          <a:p>
            <a:pPr>
              <a:buNone/>
            </a:pPr>
            <a:r>
              <a:rPr lang="hu-HU" dirty="0" smtClean="0"/>
              <a:t>4.) Adománybolt hálózat felállítása a foglalkoztatás támogatására (</a:t>
            </a:r>
            <a:r>
              <a:rPr lang="hu-HU" dirty="0" err="1" smtClean="0"/>
              <a:t>KöSzSz</a:t>
            </a:r>
            <a:r>
              <a:rPr lang="hu-HU" dirty="0" smtClean="0"/>
              <a:t> együttműködés)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Elérhetőségeink: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Cím: 1077 Budapest, Wesselényi u. 13.</a:t>
            </a:r>
          </a:p>
          <a:p>
            <a:pPr>
              <a:buNone/>
            </a:pPr>
            <a:r>
              <a:rPr lang="hu-HU" dirty="0" smtClean="0"/>
              <a:t>Tel.: +36/703872204</a:t>
            </a:r>
          </a:p>
          <a:p>
            <a:pPr>
              <a:buNone/>
            </a:pPr>
            <a:r>
              <a:rPr lang="hu-HU" dirty="0" smtClean="0"/>
              <a:t>E-mail: </a:t>
            </a:r>
            <a:r>
              <a:rPr lang="hu-HU" dirty="0" err="1" smtClean="0">
                <a:hlinkClick r:id="rId2"/>
              </a:rPr>
              <a:t>nemeth.laszlo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koszsz.hu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		  </a:t>
            </a:r>
            <a:r>
              <a:rPr lang="hu-HU" dirty="0" err="1" smtClean="0">
                <a:hlinkClick r:id="rId3"/>
              </a:rPr>
              <a:t>nemeth.laszlo</a:t>
            </a:r>
            <a:r>
              <a:rPr lang="hu-HU" dirty="0" smtClean="0">
                <a:hlinkClick r:id="rId3"/>
              </a:rPr>
              <a:t>@</a:t>
            </a:r>
            <a:r>
              <a:rPr lang="hu-HU" dirty="0" err="1" smtClean="0">
                <a:hlinkClick r:id="rId3"/>
              </a:rPr>
              <a:t>szoszov.hu</a:t>
            </a:r>
            <a:r>
              <a:rPr lang="hu-HU" dirty="0" smtClean="0"/>
              <a:t> </a:t>
            </a:r>
          </a:p>
          <a:p>
            <a:pPr>
              <a:buNone/>
            </a:pPr>
            <a:r>
              <a:rPr lang="hu-HU" dirty="0" smtClean="0"/>
              <a:t>Weblap: </a:t>
            </a:r>
            <a:r>
              <a:rPr lang="hu-HU" dirty="0" smtClean="0">
                <a:hlinkClick r:id="rId4"/>
              </a:rPr>
              <a:t>http://koszsz.hu/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               </a:t>
            </a:r>
            <a:r>
              <a:rPr lang="hu-HU" dirty="0" smtClean="0">
                <a:hlinkClick r:id="rId5"/>
              </a:rPr>
              <a:t>http://szoszov.hu/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332656"/>
            <a:ext cx="1273563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68344" y="332656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Szociális gazdaság értelmezése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 smtClean="0"/>
              <a:t>A </a:t>
            </a:r>
            <a:r>
              <a:rPr lang="en-US" b="1" dirty="0" err="1" smtClean="0"/>
              <a:t>szociális</a:t>
            </a:r>
            <a:r>
              <a:rPr lang="en-US" b="1" dirty="0" smtClean="0"/>
              <a:t> </a:t>
            </a:r>
            <a:r>
              <a:rPr lang="en-US" b="1" dirty="0" err="1" smtClean="0"/>
              <a:t>gazdaság</a:t>
            </a:r>
            <a:r>
              <a:rPr lang="hu-HU" b="1" dirty="0" smtClean="0"/>
              <a:t> a </a:t>
            </a:r>
            <a:r>
              <a:rPr lang="en-US" dirty="0" err="1" smtClean="0"/>
              <a:t>domináns</a:t>
            </a:r>
            <a:r>
              <a:rPr lang="en-US" dirty="0" smtClean="0"/>
              <a:t> </a:t>
            </a:r>
            <a:r>
              <a:rPr lang="en-US" dirty="0" err="1" smtClean="0"/>
              <a:t>piaci</a:t>
            </a:r>
            <a:r>
              <a:rPr lang="en-US" dirty="0" smtClean="0"/>
              <a:t> </a:t>
            </a:r>
            <a:r>
              <a:rPr lang="en-US" dirty="0" err="1" smtClean="0"/>
              <a:t>értékekkel</a:t>
            </a:r>
            <a:r>
              <a:rPr lang="en-US" dirty="0" smtClean="0"/>
              <a:t> </a:t>
            </a:r>
            <a:r>
              <a:rPr lang="en-US" dirty="0" err="1" smtClean="0"/>
              <a:t>szemben</a:t>
            </a:r>
            <a:r>
              <a:rPr lang="en-US" dirty="0" smtClean="0"/>
              <a:t>, a </a:t>
            </a:r>
            <a:r>
              <a:rPr lang="en-US" dirty="0" err="1" smtClean="0"/>
              <a:t>haszonelvűség</a:t>
            </a:r>
            <a:r>
              <a:rPr lang="en-US" dirty="0" smtClean="0"/>
              <a:t> </a:t>
            </a:r>
            <a:r>
              <a:rPr lang="en-US" dirty="0" err="1" smtClean="0"/>
              <a:t>mindenekfelettiségét</a:t>
            </a:r>
            <a:r>
              <a:rPr lang="en-US" dirty="0" smtClean="0"/>
              <a:t> </a:t>
            </a:r>
            <a:r>
              <a:rPr lang="en-US" dirty="0" err="1" smtClean="0"/>
              <a:t>megkérdőjelezve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a </a:t>
            </a:r>
            <a:r>
              <a:rPr lang="en-US" dirty="0" err="1" smtClean="0"/>
              <a:t>társadalmi</a:t>
            </a:r>
            <a:r>
              <a:rPr lang="en-US" dirty="0" smtClean="0"/>
              <a:t> </a:t>
            </a:r>
            <a:r>
              <a:rPr lang="en-US" dirty="0" err="1" smtClean="0"/>
              <a:t>értékeket</a:t>
            </a:r>
            <a:r>
              <a:rPr lang="en-US" dirty="0" smtClean="0"/>
              <a:t> </a:t>
            </a:r>
            <a:r>
              <a:rPr lang="en-US" dirty="0" err="1" smtClean="0"/>
              <a:t>előtérbe</a:t>
            </a:r>
            <a:r>
              <a:rPr lang="en-US" dirty="0" smtClean="0"/>
              <a:t> </a:t>
            </a:r>
            <a:r>
              <a:rPr lang="en-US" dirty="0" err="1" smtClean="0"/>
              <a:t>állítva</a:t>
            </a:r>
            <a:r>
              <a:rPr lang="en-US" dirty="0" smtClean="0"/>
              <a:t> </a:t>
            </a:r>
            <a:r>
              <a:rPr lang="hu-HU" dirty="0" smtClean="0"/>
              <a:t> működik. E</a:t>
            </a:r>
            <a:r>
              <a:rPr lang="en-US" dirty="0" err="1" smtClean="0"/>
              <a:t>gyszerre</a:t>
            </a:r>
            <a:r>
              <a:rPr lang="en-US" dirty="0" smtClean="0"/>
              <a:t> </a:t>
            </a:r>
            <a:r>
              <a:rPr lang="en-US" dirty="0" err="1" smtClean="0"/>
              <a:t>tartalmaz</a:t>
            </a:r>
            <a:r>
              <a:rPr lang="en-US" dirty="0" smtClean="0"/>
              <a:t> </a:t>
            </a:r>
            <a:r>
              <a:rPr lang="en-US" b="1" dirty="0" err="1" smtClean="0"/>
              <a:t>gazdasági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b="1" dirty="0" err="1" smtClean="0"/>
              <a:t>társadalmi</a:t>
            </a:r>
            <a:r>
              <a:rPr lang="en-US" dirty="0" smtClean="0"/>
              <a:t> </a:t>
            </a:r>
            <a:r>
              <a:rPr lang="en-US" dirty="0" err="1" smtClean="0"/>
              <a:t>jellemzőket</a:t>
            </a:r>
            <a:r>
              <a:rPr lang="en-US" dirty="0" smtClean="0"/>
              <a:t> is. A </a:t>
            </a:r>
            <a:r>
              <a:rPr lang="en-US" dirty="0" err="1" smtClean="0"/>
              <a:t>jövedelemgarancia</a:t>
            </a:r>
            <a:r>
              <a:rPr lang="en-US" dirty="0" smtClean="0"/>
              <a:t> </a:t>
            </a:r>
            <a:r>
              <a:rPr lang="en-US" dirty="0" err="1" smtClean="0"/>
              <a:t>éppúgy</a:t>
            </a:r>
            <a:r>
              <a:rPr lang="en-US" dirty="0" smtClean="0"/>
              <a:t> </a:t>
            </a:r>
            <a:r>
              <a:rPr lang="en-US" dirty="0" err="1" smtClean="0"/>
              <a:t>hozzátartozik</a:t>
            </a:r>
            <a:r>
              <a:rPr lang="en-US" dirty="0" smtClean="0"/>
              <a:t>, mint a </a:t>
            </a:r>
            <a:r>
              <a:rPr lang="en-US" dirty="0" err="1" smtClean="0"/>
              <a:t>munkaidővel</a:t>
            </a:r>
            <a:r>
              <a:rPr lang="en-US" dirty="0" smtClean="0"/>
              <a:t> </a:t>
            </a:r>
            <a:r>
              <a:rPr lang="en-US" dirty="0" err="1" smtClean="0"/>
              <a:t>való</a:t>
            </a:r>
            <a:r>
              <a:rPr lang="en-US" dirty="0" smtClean="0"/>
              <a:t> </a:t>
            </a:r>
            <a:r>
              <a:rPr lang="en-US" dirty="0" err="1" smtClean="0"/>
              <a:t>rendelkezés</a:t>
            </a:r>
            <a:r>
              <a:rPr lang="en-US" dirty="0" smtClean="0"/>
              <a:t> </a:t>
            </a:r>
            <a:r>
              <a:rPr lang="en-US" dirty="0" err="1" smtClean="0"/>
              <a:t>lehetősége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aktív</a:t>
            </a:r>
            <a:r>
              <a:rPr lang="en-US" dirty="0" smtClean="0"/>
              <a:t> </a:t>
            </a:r>
            <a:r>
              <a:rPr lang="en-US" dirty="0" err="1" smtClean="0"/>
              <a:t>társadalmi</a:t>
            </a:r>
            <a:r>
              <a:rPr lang="en-US" dirty="0" smtClean="0"/>
              <a:t> </a:t>
            </a:r>
            <a:r>
              <a:rPr lang="en-US" dirty="0" err="1" smtClean="0"/>
              <a:t>részvétel</a:t>
            </a:r>
            <a:r>
              <a:rPr lang="en-US" dirty="0" smtClean="0"/>
              <a:t> </a:t>
            </a:r>
            <a:r>
              <a:rPr lang="en-US" dirty="0" err="1" smtClean="0"/>
              <a:t>joga</a:t>
            </a:r>
            <a:r>
              <a:rPr lang="en-US" dirty="0" smtClean="0"/>
              <a:t>.</a:t>
            </a:r>
            <a:r>
              <a:rPr lang="hu-HU" dirty="0" smtClean="0"/>
              <a:t> E</a:t>
            </a:r>
            <a:r>
              <a:rPr lang="en-US" b="1" dirty="0" err="1" smtClean="0"/>
              <a:t>gyszerre</a:t>
            </a:r>
            <a:r>
              <a:rPr lang="en-US" b="1" dirty="0" smtClean="0"/>
              <a:t> </a:t>
            </a:r>
            <a:r>
              <a:rPr lang="en-US" b="1" dirty="0" err="1" smtClean="0"/>
              <a:t>jelent</a:t>
            </a:r>
            <a:r>
              <a:rPr lang="en-US" b="1" dirty="0" smtClean="0"/>
              <a:t> </a:t>
            </a:r>
            <a:r>
              <a:rPr lang="en-US" b="1" dirty="0" err="1" smtClean="0"/>
              <a:t>tartalmas</a:t>
            </a:r>
            <a:r>
              <a:rPr lang="en-US" b="1" dirty="0" smtClean="0"/>
              <a:t> </a:t>
            </a:r>
            <a:r>
              <a:rPr lang="en-US" b="1" dirty="0" err="1" smtClean="0"/>
              <a:t>munkát</a:t>
            </a:r>
            <a:r>
              <a:rPr lang="en-US" b="1" dirty="0" smtClean="0"/>
              <a:t>, de </a:t>
            </a:r>
            <a:r>
              <a:rPr lang="en-US" b="1" dirty="0" err="1" smtClean="0"/>
              <a:t>egyéni</a:t>
            </a:r>
            <a:r>
              <a:rPr lang="en-US" b="1" dirty="0" smtClean="0"/>
              <a:t> </a:t>
            </a:r>
            <a:r>
              <a:rPr lang="en-US" b="1" dirty="0" err="1" smtClean="0"/>
              <a:t>identitást</a:t>
            </a:r>
            <a:r>
              <a:rPr lang="en-US" b="1" dirty="0" smtClean="0"/>
              <a:t> </a:t>
            </a:r>
            <a:r>
              <a:rPr lang="en-US" b="1" dirty="0" err="1" smtClean="0"/>
              <a:t>erősítő</a:t>
            </a:r>
            <a:r>
              <a:rPr lang="en-US" b="1" dirty="0" smtClean="0"/>
              <a:t> </a:t>
            </a:r>
            <a:r>
              <a:rPr lang="en-US" b="1" dirty="0" err="1" smtClean="0"/>
              <a:t>tevékenységet</a:t>
            </a:r>
            <a:r>
              <a:rPr lang="en-US" b="1" dirty="0" smtClean="0"/>
              <a:t> </a:t>
            </a:r>
            <a:r>
              <a:rPr lang="en-US" b="1" dirty="0" err="1" smtClean="0"/>
              <a:t>és</a:t>
            </a:r>
            <a:r>
              <a:rPr lang="en-US" b="1" dirty="0" smtClean="0"/>
              <a:t> </a:t>
            </a:r>
            <a:r>
              <a:rPr lang="en-US" b="1" dirty="0" err="1" smtClean="0"/>
              <a:t>társadalmi</a:t>
            </a:r>
            <a:r>
              <a:rPr lang="en-US" b="1" dirty="0" smtClean="0"/>
              <a:t> </a:t>
            </a:r>
            <a:r>
              <a:rPr lang="en-US" b="1" dirty="0" err="1" smtClean="0"/>
              <a:t>kohéziót</a:t>
            </a:r>
            <a:r>
              <a:rPr lang="en-US" b="1" dirty="0" smtClean="0"/>
              <a:t> </a:t>
            </a:r>
            <a:r>
              <a:rPr lang="en-US" b="1" dirty="0" err="1" smtClean="0"/>
              <a:t>növelő</a:t>
            </a:r>
            <a:r>
              <a:rPr lang="en-US" b="1" dirty="0" smtClean="0"/>
              <a:t> </a:t>
            </a:r>
            <a:r>
              <a:rPr lang="en-US" b="1" dirty="0" err="1" smtClean="0"/>
              <a:t>köteléket</a:t>
            </a:r>
            <a:r>
              <a:rPr lang="en-US" b="1" dirty="0" smtClean="0"/>
              <a:t> is.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Szociális gazdaság értelmezése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b="1" dirty="0" smtClean="0"/>
              <a:t>A szociális gazdaság szervezeteinek e</a:t>
            </a:r>
            <a:r>
              <a:rPr lang="en-US" b="1" dirty="0" err="1" smtClean="0"/>
              <a:t>gy</a:t>
            </a:r>
            <a:r>
              <a:rPr lang="en-US" b="1" dirty="0" smtClean="0"/>
              <a:t> </a:t>
            </a:r>
            <a:r>
              <a:rPr lang="en-US" b="1" dirty="0" err="1" smtClean="0"/>
              <a:t>domináns</a:t>
            </a:r>
            <a:r>
              <a:rPr lang="en-US" b="1" dirty="0" smtClean="0"/>
              <a:t> </a:t>
            </a:r>
            <a:r>
              <a:rPr lang="en-US" b="1" dirty="0" err="1" smtClean="0"/>
              <a:t>gazdasági</a:t>
            </a:r>
            <a:r>
              <a:rPr lang="en-US" b="1" dirty="0" smtClean="0"/>
              <a:t> </a:t>
            </a:r>
            <a:r>
              <a:rPr lang="en-US" b="1" dirty="0" err="1" smtClean="0"/>
              <a:t>formáció</a:t>
            </a:r>
            <a:r>
              <a:rPr lang="en-US" b="1" dirty="0" smtClean="0"/>
              <a:t> </a:t>
            </a:r>
            <a:r>
              <a:rPr lang="en-US" b="1" dirty="0" err="1" smtClean="0"/>
              <a:t>keretei</a:t>
            </a:r>
            <a:r>
              <a:rPr lang="en-US" b="1" dirty="0" smtClean="0"/>
              <a:t> </a:t>
            </a:r>
            <a:r>
              <a:rPr lang="en-US" b="1" dirty="0" err="1" smtClean="0"/>
              <a:t>között</a:t>
            </a:r>
            <a:r>
              <a:rPr lang="en-US" b="1" dirty="0" smtClean="0"/>
              <a:t> </a:t>
            </a:r>
            <a:r>
              <a:rPr lang="en-US" b="1" dirty="0" err="1" smtClean="0"/>
              <a:t>kell</a:t>
            </a:r>
            <a:r>
              <a:rPr lang="en-US" b="1" dirty="0" smtClean="0"/>
              <a:t> </a:t>
            </a:r>
            <a:r>
              <a:rPr lang="en-US" b="1" dirty="0" err="1" smtClean="0"/>
              <a:t>megteremteni</a:t>
            </a:r>
            <a:r>
              <a:rPr lang="hu-HU" b="1" dirty="0" smtClean="0"/>
              <a:t>e</a:t>
            </a:r>
            <a:r>
              <a:rPr lang="en-US" b="1" dirty="0" smtClean="0"/>
              <a:t> </a:t>
            </a:r>
            <a:r>
              <a:rPr lang="en-US" b="1" dirty="0" err="1" smtClean="0"/>
              <a:t>egy</a:t>
            </a:r>
            <a:r>
              <a:rPr lang="en-US" b="1" dirty="0" smtClean="0"/>
              <a:t>, </a:t>
            </a:r>
            <a:r>
              <a:rPr lang="en-US" b="1" dirty="0" err="1" smtClean="0"/>
              <a:t>majdan</a:t>
            </a:r>
            <a:r>
              <a:rPr lang="en-US" b="1" dirty="0" smtClean="0"/>
              <a:t> a </a:t>
            </a:r>
            <a:r>
              <a:rPr lang="en-US" b="1" dirty="0" err="1" smtClean="0"/>
              <a:t>dominánst</a:t>
            </a:r>
            <a:r>
              <a:rPr lang="en-US" b="1" dirty="0" smtClean="0"/>
              <a:t> </a:t>
            </a:r>
            <a:r>
              <a:rPr lang="en-US" b="1" dirty="0" err="1" smtClean="0"/>
              <a:t>felváltó</a:t>
            </a:r>
            <a:r>
              <a:rPr lang="en-US" b="1" dirty="0" smtClean="0"/>
              <a:t> </a:t>
            </a:r>
            <a:r>
              <a:rPr lang="en-US" b="1" dirty="0" err="1" smtClean="0"/>
              <a:t>gazdasági</a:t>
            </a:r>
            <a:r>
              <a:rPr lang="en-US" b="1" dirty="0" smtClean="0"/>
              <a:t> </a:t>
            </a:r>
            <a:r>
              <a:rPr lang="en-US" b="1" dirty="0" err="1" smtClean="0"/>
              <a:t>és</a:t>
            </a:r>
            <a:r>
              <a:rPr lang="en-US" b="1" dirty="0" smtClean="0"/>
              <a:t> </a:t>
            </a:r>
            <a:r>
              <a:rPr lang="en-US" b="1" dirty="0" err="1" smtClean="0"/>
              <a:t>foglalkoztatási</a:t>
            </a:r>
            <a:r>
              <a:rPr lang="en-US" b="1" dirty="0" smtClean="0"/>
              <a:t> </a:t>
            </a:r>
            <a:r>
              <a:rPr lang="en-US" b="1" dirty="0" err="1" smtClean="0"/>
              <a:t>modell</a:t>
            </a:r>
            <a:r>
              <a:rPr lang="en-US" b="1" dirty="0" smtClean="0"/>
              <a:t> </a:t>
            </a:r>
            <a:r>
              <a:rPr lang="en-US" b="1" dirty="0" err="1" smtClean="0"/>
              <a:t>elemeit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A szociális gazdaság szervezetei 8.880.000 teljes munkaidős állással egyenértékű munkahelyet tartanak fenn az Európai Unióban, így meghaladja a 10%-ot a szektorban foglalkoztatottak aránya. Magyarországon a szociális gazdaság foglalkoztatási potenciálja jelenleg 2%, így nagy fejlődési tartalék van a szférában és ezen belül a szociális szövetkezetek körében</a:t>
            </a:r>
            <a:r>
              <a:rPr lang="hu-HU" dirty="0" smtClean="0"/>
              <a:t>.</a:t>
            </a:r>
            <a:endParaRPr lang="hu-H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hu-HU" b="1" dirty="0" smtClean="0"/>
              <a:t>Meghatározás</a:t>
            </a:r>
          </a:p>
          <a:p>
            <a:r>
              <a:rPr lang="hu-HU" b="1" dirty="0" smtClean="0"/>
              <a:t>A szövetkezet olyan személyek </a:t>
            </a:r>
            <a:r>
              <a:rPr lang="hu-H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autonóm társulása</a:t>
            </a:r>
            <a:r>
              <a:rPr lang="hu-HU" b="1" dirty="0" smtClean="0"/>
              <a:t>, akik </a:t>
            </a:r>
            <a:r>
              <a:rPr lang="hu-H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önkéntesen</a:t>
            </a:r>
            <a:r>
              <a:rPr lang="hu-HU" b="1" dirty="0" smtClean="0"/>
              <a:t> egyesültek abból a célból, hogy </a:t>
            </a:r>
            <a:r>
              <a:rPr lang="hu-H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közös gazdasági, társadalmi és kulturális</a:t>
            </a:r>
            <a:r>
              <a:rPr lang="hu-HU" b="1" dirty="0" smtClean="0"/>
              <a:t> céljaikat </a:t>
            </a:r>
            <a:r>
              <a:rPr lang="hu-H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közös tulajdonú</a:t>
            </a:r>
            <a:r>
              <a:rPr lang="hu-HU" b="1" dirty="0" smtClean="0"/>
              <a:t> és </a:t>
            </a:r>
            <a:r>
              <a:rPr lang="hu-H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demokratikusan</a:t>
            </a:r>
            <a:r>
              <a:rPr lang="hu-HU" b="1" dirty="0" smtClean="0"/>
              <a:t> irányított vállalkozásuk útján megvalósítsák</a:t>
            </a:r>
            <a:r>
              <a:rPr lang="hu-HU" b="1" dirty="0" smtClean="0"/>
              <a:t>.</a:t>
            </a:r>
            <a:endParaRPr lang="hu-HU" b="1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1400" b="1" dirty="0"/>
              <a:t/>
            </a:r>
            <a:br>
              <a:rPr lang="hu-HU" sz="1400" b="1" dirty="0"/>
            </a:br>
            <a:r>
              <a:rPr lang="hu-HU" sz="1400" b="1" dirty="0"/>
              <a:t>A SZÖVETKEZETEK NEMZETKÖZI SZÖVETSÉGÉNEK ÁLLÁSFOGLALÁSA A SZÖVETKEZETI IDENTITÁSRÓL</a:t>
            </a:r>
            <a:br>
              <a:rPr lang="hu-HU" sz="1400" b="1" dirty="0"/>
            </a:br>
            <a:r>
              <a:rPr lang="hu-HU" sz="1400" b="1" dirty="0"/>
              <a:t>( A SZÖVETKEZÉS NEMZETKÖZI ALAPELVEI</a:t>
            </a:r>
            <a:r>
              <a:rPr lang="hu-HU" sz="1400" b="1" dirty="0" smtClean="0"/>
              <a:t>)   </a:t>
            </a:r>
            <a:r>
              <a:rPr lang="hu-HU" sz="1200" b="1" dirty="0" smtClean="0"/>
              <a:t>Manchester</a:t>
            </a:r>
            <a:r>
              <a:rPr lang="hu-HU" sz="1200" b="1" dirty="0"/>
              <a:t>, 1995. szeptember 22.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hu-HU" sz="3200" b="1" dirty="0" smtClean="0"/>
              <a:t>Értékek</a:t>
            </a:r>
          </a:p>
          <a:p>
            <a:pPr>
              <a:buNone/>
            </a:pPr>
            <a:r>
              <a:rPr lang="hu-HU" sz="3200" b="1" dirty="0" smtClean="0"/>
              <a:t>A szövetkezetek az </a:t>
            </a:r>
            <a:r>
              <a:rPr lang="hu-H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önsegély</a:t>
            </a:r>
            <a:r>
              <a:rPr lang="hu-HU" sz="3200" b="1" dirty="0" smtClean="0"/>
              <a:t>, az </a:t>
            </a:r>
            <a:r>
              <a:rPr lang="hu-H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egyéni felelősség</a:t>
            </a:r>
            <a:r>
              <a:rPr lang="hu-HU" sz="3200" b="1" dirty="0" smtClean="0"/>
              <a:t>, a </a:t>
            </a:r>
            <a:r>
              <a:rPr lang="hu-H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demokrácia</a:t>
            </a:r>
            <a:r>
              <a:rPr lang="hu-HU" sz="3200" b="1" dirty="0" smtClean="0"/>
              <a:t>, az </a:t>
            </a:r>
            <a:r>
              <a:rPr lang="hu-H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egyenlőség</a:t>
            </a:r>
            <a:r>
              <a:rPr lang="hu-HU" sz="3200" b="1" dirty="0" smtClean="0"/>
              <a:t>, az </a:t>
            </a:r>
            <a:r>
              <a:rPr lang="hu-H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igazságosság</a:t>
            </a:r>
            <a:r>
              <a:rPr lang="hu-HU" sz="3200" b="1" dirty="0" smtClean="0"/>
              <a:t> és a </a:t>
            </a:r>
            <a:r>
              <a:rPr lang="hu-HU" sz="32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szolidaritás</a:t>
            </a:r>
            <a:r>
              <a:rPr lang="hu-HU" sz="3200" b="1" dirty="0" smtClean="0"/>
              <a:t> értékein alapulnak. </a:t>
            </a:r>
            <a:endParaRPr lang="hu-HU" sz="3200" b="1" dirty="0" smtClean="0"/>
          </a:p>
          <a:p>
            <a:pPr>
              <a:buNone/>
            </a:pPr>
            <a:r>
              <a:rPr lang="hu-HU" sz="3200" b="1" dirty="0" smtClean="0"/>
              <a:t>Alapítóik </a:t>
            </a:r>
            <a:r>
              <a:rPr lang="hu-HU" sz="3200" b="1" dirty="0" smtClean="0"/>
              <a:t>hagyományát követve, a szövetkezeti tagok hisznek a becsületesség, a nyíltság és a társadalmi felelősség etikai értékeiben és a másokért való törődésben.</a:t>
            </a:r>
          </a:p>
          <a:p>
            <a:pPr>
              <a:buFont typeface="Wingdings" pitchFamily="2" charset="2"/>
              <a:buNone/>
            </a:pPr>
            <a:endParaRPr lang="hu-HU" b="1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1400" b="1" dirty="0"/>
              <a:t/>
            </a:r>
            <a:br>
              <a:rPr lang="hu-HU" sz="1400" b="1" dirty="0"/>
            </a:br>
            <a:r>
              <a:rPr lang="hu-HU" sz="1400" b="1" dirty="0"/>
              <a:t>A SZÖVETKEZETEK NEMZETKÖZI SZÖVETSÉGÉNEK ÁLLÁSFOGLALÁSA A SZÖVETKEZETI IDENTITÁSRÓL</a:t>
            </a:r>
            <a:br>
              <a:rPr lang="hu-HU" sz="1400" b="1" dirty="0"/>
            </a:br>
            <a:r>
              <a:rPr lang="hu-HU" sz="1400" b="1" dirty="0"/>
              <a:t>( A SZÖVETKEZÉS NEMZETKÖZI ALAPELVEI</a:t>
            </a:r>
            <a:r>
              <a:rPr lang="hu-HU" sz="1400" b="1" dirty="0" smtClean="0"/>
              <a:t>)   </a:t>
            </a:r>
            <a:r>
              <a:rPr lang="hu-HU" sz="1200" b="1" dirty="0" smtClean="0"/>
              <a:t>Manchester</a:t>
            </a:r>
            <a:r>
              <a:rPr lang="hu-HU" sz="1200" b="1" dirty="0"/>
              <a:t>, 1995. szeptember 22.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defTabSz="449263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1943-ban az alapító atya, José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María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Arizmendiarrieta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aki 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egy Szakiskolát (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Mondragon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Eskola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Politeknikoa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) hozott létre, amelyet demokratikusan adminisztráltak, nyitott volt valamennyi diák számára. Ez az iskola, mint valamennyi dokumentum hangsúlyozza, fejlesztési ALAPJA volt a későbbi Szövetkezeti Rendszer létrejöttének.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1956-ban, öt egykori diák, létrehozták a Szövetkezet első láncszemét az ULGOR nevű formációt, amely elsősorban gyufagyár es olajtüzeléssel működő konyhai berendezéseket gyártott. Ebből lett később a FAGOR ELECTRODOMESTICOS.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A diktatúrában 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is fejlődött a gyár, egészen addig a pontig, amíg a Franco-éra kitalálta, s ezt Munkaügyi Miniszteri rendeletbe is iktatta, hogy a kooperatív tagokat KIZÁRJA az ÁLTALÁNOS TÁRSADALOMBIZTOSÍTÁSI </a:t>
            </a:r>
            <a:r>
              <a:rPr lang="hu-HU" sz="3200" dirty="0" err="1" smtClean="0">
                <a:latin typeface="Times New Roman" pitchFamily="18" charset="0"/>
                <a:cs typeface="Times New Roman" pitchFamily="18" charset="0"/>
              </a:rPr>
              <a:t>RENDSZER-ből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. Erre válaszul, 1958-ban a tagok létrehozták a saját biztosító egyesületet, a mai LAGUN-ARO csoportot, ami nem más, mint egy ÖNKÉNTES ELŐTAKARÉKOSSÁGI-BIZTOSÍTÁSI forma, a szövetkezeti tagok számára.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Mondragon</a:t>
            </a:r>
            <a:r>
              <a:rPr lang="hu-HU" dirty="0" smtClean="0"/>
              <a:t> Szövetkezet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Emellett 1959-től létrejött a helyi saját BANK, a </a:t>
            </a:r>
            <a:r>
              <a:rPr lang="hu-HU" sz="3200" dirty="0" err="1" smtClean="0">
                <a:latin typeface="Times New Roman" pitchFamily="18" charset="0"/>
                <a:cs typeface="Times New Roman" pitchFamily="18" charset="0"/>
              </a:rPr>
              <a:t>Caja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dirty="0" err="1" smtClean="0">
                <a:latin typeface="Times New Roman" pitchFamily="18" charset="0"/>
                <a:cs typeface="Times New Roman" pitchFamily="18" charset="0"/>
              </a:rPr>
              <a:t>Laboral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dirty="0" err="1" smtClean="0">
                <a:latin typeface="Times New Roman" pitchFamily="18" charset="0"/>
                <a:cs typeface="Times New Roman" pitchFamily="18" charset="0"/>
              </a:rPr>
              <a:t>Popular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, helyi kezdeményezésből, munkaügyi céllal. Amely alaptőkéjét egyrészt a tagok, a különböző kooperatív szervezetek – </a:t>
            </a:r>
            <a:r>
              <a:rPr lang="hu-HU" sz="3200" dirty="0" err="1" smtClean="0">
                <a:latin typeface="Times New Roman" pitchFamily="18" charset="0"/>
                <a:cs typeface="Times New Roman" pitchFamily="18" charset="0"/>
              </a:rPr>
              <a:t>Fagor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 pl.,  - adták össze. Cserébe, ez a bank nyújtja mindig a következő évtizedekben a vállalkozások hiteleit, sőt, kezeli az egy évvel korábban elindított elő takarékossági biztosítási rendszer alapjait (ld. </a:t>
            </a:r>
            <a:r>
              <a:rPr lang="hu-HU" sz="3200" dirty="0" err="1" smtClean="0">
                <a:latin typeface="Times New Roman" pitchFamily="18" charset="0"/>
                <a:cs typeface="Times New Roman" pitchFamily="18" charset="0"/>
              </a:rPr>
              <a:t>Lagun-Aro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Aspektus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</TotalTime>
  <Words>824</Words>
  <Application>Microsoft Office PowerPoint</Application>
  <PresentationFormat>Diavetítés a képernyőre (4:3 oldalarány)</PresentationFormat>
  <Paragraphs>55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Medián</vt:lpstr>
      <vt:lpstr>Amit a szociális szövetkezetekről érdemes tudni</vt:lpstr>
      <vt:lpstr>Szociális gazdaság értelmezése</vt:lpstr>
      <vt:lpstr>Szociális gazdaság értelmezése</vt:lpstr>
      <vt:lpstr> A SZÖVETKEZETEK NEMZETKÖZI SZÖVETSÉGÉNEK ÁLLÁSFOGLALÁSA A SZÖVETKEZETI IDENTITÁSRÓL ( A SZÖVETKEZÉS NEMZETKÖZI ALAPELVEI)   Manchester, 1995. szeptember 22.</vt:lpstr>
      <vt:lpstr> A SZÖVETKEZETEK NEMZETKÖZI SZÖVETSÉGÉNEK ÁLLÁSFOGLALÁSA A SZÖVETKEZETI IDENTITÁSRÓL ( A SZÖVETKEZÉS NEMZETKÖZI ALAPELVEI)   Manchester, 1995. szeptember 22.</vt:lpstr>
      <vt:lpstr>Mondragon Szövetkezet</vt:lpstr>
      <vt:lpstr>Mondragon Szövetkezet</vt:lpstr>
      <vt:lpstr>Mondragon Szövetkezet</vt:lpstr>
      <vt:lpstr>Mondragon Szövetkezet</vt:lpstr>
      <vt:lpstr>Mondragon Szövetkezet</vt:lpstr>
      <vt:lpstr>Mondragon Szövetkezet</vt:lpstr>
      <vt:lpstr>Mondragon Szövetkezet</vt:lpstr>
      <vt:lpstr>Szociális szövetkezetek Jogi háttér</vt:lpstr>
      <vt:lpstr>Szövetkezeti törvény 2006. X. tv</vt:lpstr>
      <vt:lpstr>15. dia</vt:lpstr>
      <vt:lpstr>16. dia</vt:lpstr>
      <vt:lpstr>Szociális gazdaság és SzOSzöv</vt:lpstr>
      <vt:lpstr>18.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Amit a szociális szövetkezetekről érdemes tudni</dc:title>
  <dc:creator>hohma</dc:creator>
  <cp:lastModifiedBy>hohma</cp:lastModifiedBy>
  <cp:revision>4</cp:revision>
  <dcterms:created xsi:type="dcterms:W3CDTF">2012-03-09T16:45:06Z</dcterms:created>
  <dcterms:modified xsi:type="dcterms:W3CDTF">2012-03-09T17:14:37Z</dcterms:modified>
</cp:coreProperties>
</file>